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471" r:id="rId3"/>
    <p:sldId id="567" r:id="rId4"/>
    <p:sldId id="528" r:id="rId5"/>
    <p:sldId id="529" r:id="rId6"/>
    <p:sldId id="530" r:id="rId7"/>
    <p:sldId id="531" r:id="rId8"/>
    <p:sldId id="532" r:id="rId9"/>
    <p:sldId id="568" r:id="rId10"/>
    <p:sldId id="533" r:id="rId11"/>
    <p:sldId id="535" r:id="rId12"/>
    <p:sldId id="536" r:id="rId13"/>
    <p:sldId id="537" r:id="rId14"/>
    <p:sldId id="538" r:id="rId15"/>
    <p:sldId id="539" r:id="rId16"/>
    <p:sldId id="540" r:id="rId17"/>
    <p:sldId id="541" r:id="rId18"/>
    <p:sldId id="569" r:id="rId19"/>
    <p:sldId id="543" r:id="rId20"/>
    <p:sldId id="542" r:id="rId21"/>
    <p:sldId id="544" r:id="rId22"/>
    <p:sldId id="545" r:id="rId23"/>
    <p:sldId id="546" r:id="rId24"/>
    <p:sldId id="547" r:id="rId25"/>
    <p:sldId id="548" r:id="rId26"/>
    <p:sldId id="549" r:id="rId27"/>
    <p:sldId id="550" r:id="rId28"/>
    <p:sldId id="551" r:id="rId29"/>
    <p:sldId id="552" r:id="rId30"/>
    <p:sldId id="556" r:id="rId31"/>
    <p:sldId id="557" r:id="rId32"/>
    <p:sldId id="559" r:id="rId33"/>
    <p:sldId id="553" r:id="rId34"/>
    <p:sldId id="554" r:id="rId35"/>
    <p:sldId id="555" r:id="rId36"/>
    <p:sldId id="560" r:id="rId37"/>
    <p:sldId id="561" r:id="rId38"/>
    <p:sldId id="562" r:id="rId39"/>
    <p:sldId id="563" r:id="rId40"/>
    <p:sldId id="564" r:id="rId41"/>
    <p:sldId id="565" r:id="rId42"/>
    <p:sldId id="566" r:id="rId43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F6F0"/>
    <a:srgbClr val="F79433"/>
    <a:srgbClr val="F3F8E6"/>
    <a:srgbClr val="DA6EAB"/>
    <a:srgbClr val="0067B3"/>
    <a:srgbClr val="EE7D6A"/>
    <a:srgbClr val="43AC81"/>
    <a:srgbClr val="2A5CAA"/>
    <a:srgbClr val="ED7C7F"/>
    <a:srgbClr val="3C47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93" autoAdjust="0"/>
    <p:restoredTop sz="94213" autoAdjust="0"/>
  </p:normalViewPr>
  <p:slideViewPr>
    <p:cSldViewPr>
      <p:cViewPr varScale="1">
        <p:scale>
          <a:sx n="81" d="100"/>
          <a:sy n="81" d="100"/>
        </p:scale>
        <p:origin x="1848" y="78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95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2020-03-12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2020-03-12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342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342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342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342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342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 userDrawn="1"/>
        </p:nvGrpSpPr>
        <p:grpSpPr>
          <a:xfrm>
            <a:off x="251518" y="548681"/>
            <a:ext cx="7619629" cy="4590636"/>
            <a:chOff x="251518" y="764704"/>
            <a:chExt cx="9208697" cy="5548012"/>
          </a:xfrm>
        </p:grpSpPr>
        <p:sp>
          <p:nvSpPr>
            <p:cNvPr id="2" name="직사각형 1"/>
            <p:cNvSpPr/>
            <p:nvPr userDrawn="1"/>
          </p:nvSpPr>
          <p:spPr>
            <a:xfrm>
              <a:off x="251518" y="764704"/>
              <a:ext cx="7832271" cy="5539415"/>
            </a:xfrm>
            <a:prstGeom prst="rect">
              <a:avLst/>
            </a:prstGeom>
            <a:solidFill>
              <a:srgbClr val="F3F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1" name="Picture 3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2635" y="932239"/>
              <a:ext cx="3477580" cy="5380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직사각형 6"/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rgbClr val="F794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3812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F794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9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/>
          </a:p>
        </p:txBody>
      </p:sp>
      <p:sp>
        <p:nvSpPr>
          <p:cNvPr id="20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/>
          </a:p>
        </p:txBody>
      </p:sp>
      <p:sp>
        <p:nvSpPr>
          <p:cNvPr id="2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rgbClr val="F79433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22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rgbClr val="F79433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222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2020-03-12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156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F794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631234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WordArt 3"/>
          <p:cNvSpPr>
            <a:spLocks noChangeArrowheads="1" noChangeShapeType="1" noTextEdit="1"/>
          </p:cNvSpPr>
          <p:nvPr userDrawn="1"/>
        </p:nvSpPr>
        <p:spPr bwMode="gray">
          <a:xfrm>
            <a:off x="2123728" y="2492896"/>
            <a:ext cx="4724400" cy="609600"/>
          </a:xfrm>
          <a:prstGeom prst="rect">
            <a:avLst/>
          </a:prstGeom>
          <a:noFill/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0" kern="10" cap="none" spc="0" dirty="0">
                <a:ln w="18415" cmpd="sng">
                  <a:noFill/>
                  <a:prstDash val="solid"/>
                </a:ln>
                <a:solidFill>
                  <a:srgbClr val="F79433"/>
                </a:solidFill>
                <a:effectLst/>
                <a:latin typeface="Verdana"/>
                <a:cs typeface="+mn-cs"/>
              </a:rPr>
              <a:t>Thank You !</a:t>
            </a:r>
            <a:endParaRPr lang="ko-KR" altLang="en-US" sz="5400" b="0" kern="10" cap="none" spc="0" dirty="0">
              <a:ln w="18415" cmpd="sng">
                <a:noFill/>
                <a:prstDash val="solid"/>
              </a:ln>
              <a:solidFill>
                <a:srgbClr val="F79433"/>
              </a:solidFill>
              <a:effectLst/>
              <a:latin typeface="Verdana"/>
              <a:cs typeface="+mn-cs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166697" y="6309320"/>
            <a:ext cx="266932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Copyright© 2019 </a:t>
            </a:r>
            <a:r>
              <a:rPr lang="en-US" altLang="ko-KR" sz="1100" dirty="0" err="1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Hanbit</a:t>
            </a:r>
            <a:r>
              <a:rPr lang="en-US" altLang="ko-KR" sz="1100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100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All rights reserved.</a:t>
            </a:r>
            <a:endParaRPr lang="ko-KR" altLang="ko-KR" sz="1100" dirty="0">
              <a:solidFill>
                <a:schemeClr val="bg1"/>
              </a:solidFill>
              <a:latin typeface="Adobe Kaiti Std R" panose="02020400000000000000" pitchFamily="18" charset="-128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53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atin typeface="HY견고딕" pitchFamily="18" charset="-127"/>
                <a:ea typeface="HY견고딕" pitchFamily="18" charset="-127"/>
              </a:rPr>
              <a:t>IT</a:t>
            </a:r>
            <a:r>
              <a:rPr kumimoji="0" lang="en-US" altLang="ko-KR" sz="2400" baseline="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2400" baseline="0" dirty="0" err="1">
                <a:latin typeface="HY견고딕" pitchFamily="18" charset="-127"/>
                <a:ea typeface="HY견고딕" pitchFamily="18" charset="-127"/>
              </a:rPr>
              <a:t>CookBook</a:t>
            </a:r>
            <a:r>
              <a:rPr kumimoji="0" lang="en-US" altLang="ko-KR" sz="2400" baseline="0" dirty="0"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ko-KR" altLang="en-US" sz="2400" baseline="0" dirty="0">
                <a:latin typeface="HY견고딕" pitchFamily="18" charset="-127"/>
                <a:ea typeface="HY견고딕" pitchFamily="18" charset="-127"/>
              </a:rPr>
              <a:t>웹 디자인</a:t>
            </a:r>
            <a:endParaRPr kumimoji="0" lang="de-DE" altLang="ko-KR" sz="18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dirty="0">
                <a:ea typeface="맑은 고딕" pitchFamily="50" charset="-127"/>
              </a:rPr>
              <a:t>㈜에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F794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3380144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atin typeface="HY견고딕" pitchFamily="18" charset="-127"/>
                <a:ea typeface="HY견고딕" pitchFamily="18" charset="-127"/>
              </a:rPr>
              <a:t>IT</a:t>
            </a:r>
            <a:r>
              <a:rPr kumimoji="0" lang="en-US" altLang="ko-KR" sz="2400" baseline="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2400" baseline="0" dirty="0" err="1">
                <a:latin typeface="HY견고딕" pitchFamily="18" charset="-127"/>
                <a:ea typeface="HY견고딕" pitchFamily="18" charset="-127"/>
              </a:rPr>
              <a:t>CookBook</a:t>
            </a:r>
            <a:r>
              <a:rPr kumimoji="0" lang="en-US" altLang="ko-KR" sz="2400" baseline="0" dirty="0"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ko-KR" altLang="en-US" sz="2400" baseline="0" dirty="0">
                <a:latin typeface="HY견고딕" pitchFamily="18" charset="-127"/>
                <a:ea typeface="HY견고딕" pitchFamily="18" charset="-127"/>
              </a:rPr>
              <a:t>컴퓨터 아키텍처 </a:t>
            </a:r>
            <a:r>
              <a:rPr kumimoji="0" lang="en-US" altLang="ko-KR" sz="1800" baseline="0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kumimoji="0" lang="ko-KR" altLang="en-US" sz="1800" baseline="0" dirty="0">
                <a:latin typeface="HY견고딕" pitchFamily="18" charset="-127"/>
                <a:ea typeface="HY견고딕" pitchFamily="18" charset="-127"/>
              </a:rPr>
              <a:t>컴퓨터 구조 및 동작 원리</a:t>
            </a:r>
            <a:endParaRPr kumimoji="0" lang="de-DE" altLang="ko-KR" sz="18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dirty="0">
                <a:ea typeface="맑은 고딕" pitchFamily="50" charset="-127"/>
              </a:rPr>
              <a:t>㈜에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2020-03-12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1" r:id="rId2"/>
    <p:sldLayoutId id="2147483690" r:id="rId3"/>
    <p:sldLayoutId id="2147483688" r:id="rId4"/>
    <p:sldLayoutId id="2147483689" r:id="rId5"/>
    <p:sldLayoutId id="2147483678" r:id="rId6"/>
    <p:sldLayoutId id="2147483679" r:id="rId7"/>
    <p:sldLayoutId id="2147483680" r:id="rId8"/>
    <p:sldLayoutId id="2147483686" r:id="rId9"/>
    <p:sldLayoutId id="2147483685" r:id="rId10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2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 bwMode="auto">
          <a:xfrm>
            <a:off x="658168" y="5802629"/>
            <a:ext cx="8306320" cy="625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/>
            <a:r>
              <a:rPr lang="en-US" altLang="ko-KR" sz="3200" b="1" dirty="0">
                <a:solidFill>
                  <a:schemeClr val="bg1"/>
                </a:solidFill>
              </a:rPr>
              <a:t>01. </a:t>
            </a:r>
            <a:r>
              <a:rPr lang="ko-KR" altLang="en-US" sz="3200" b="1" dirty="0">
                <a:solidFill>
                  <a:schemeClr val="bg1"/>
                </a:solidFill>
              </a:rPr>
              <a:t>프로그래밍 언어와 </a:t>
            </a:r>
            <a:r>
              <a:rPr lang="ko-KR" altLang="en-US" sz="3200" b="1" dirty="0" err="1">
                <a:solidFill>
                  <a:schemeClr val="bg1"/>
                </a:solidFill>
              </a:rPr>
              <a:t>파이썬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79433"/>
                </a:solidFill>
              </a:rPr>
              <a:t>02. </a:t>
            </a:r>
            <a:r>
              <a:rPr lang="ko-KR" altLang="en-US" dirty="0" err="1"/>
              <a:t>파이썬</a:t>
            </a:r>
            <a:r>
              <a:rPr lang="ko-KR" altLang="en-US" dirty="0"/>
              <a:t> 소개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76064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ko-KR" altLang="en-US" sz="2000" dirty="0" err="1"/>
              <a:t>파이썬의</a:t>
            </a:r>
            <a:r>
              <a:rPr lang="ko-KR" altLang="en-US" sz="2000" dirty="0"/>
              <a:t> 등장</a:t>
            </a:r>
            <a:endParaRPr lang="en-US" altLang="ko-KR" sz="2000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 err="1"/>
              <a:t>파이썬</a:t>
            </a:r>
            <a:r>
              <a:rPr lang="en-US" altLang="ko-KR" sz="1400" b="0" dirty="0"/>
              <a:t>(Python)</a:t>
            </a:r>
            <a:r>
              <a:rPr lang="ko-KR" altLang="en-US" sz="1400" b="0" dirty="0"/>
              <a:t>은 귀도 반 </a:t>
            </a:r>
            <a:r>
              <a:rPr lang="ko-KR" altLang="en-US" sz="1400" b="0" dirty="0" err="1"/>
              <a:t>로섬</a:t>
            </a:r>
            <a:r>
              <a:rPr lang="en-US" altLang="ko-KR" sz="1400" b="0" dirty="0"/>
              <a:t>(Guido Van </a:t>
            </a:r>
            <a:r>
              <a:rPr lang="en-US" altLang="ko-KR" sz="1400" b="0" dirty="0" err="1"/>
              <a:t>Rossum</a:t>
            </a:r>
            <a:r>
              <a:rPr lang="en-US" altLang="ko-KR" sz="1400" b="0" dirty="0"/>
              <a:t>)</a:t>
            </a:r>
            <a:r>
              <a:rPr lang="ko-KR" altLang="en-US" sz="1400" b="0" dirty="0"/>
              <a:t>이 </a:t>
            </a:r>
            <a:r>
              <a:rPr lang="en-US" altLang="ko-KR" sz="1400" b="0" dirty="0"/>
              <a:t>1991</a:t>
            </a:r>
            <a:r>
              <a:rPr lang="ko-KR" altLang="en-US" sz="1400" b="0" dirty="0"/>
              <a:t>년에 개발한 언어로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처음에는 </a:t>
            </a:r>
            <a:r>
              <a:rPr lang="en-US" altLang="ko-KR" sz="1400" b="0" dirty="0"/>
              <a:t>C </a:t>
            </a:r>
            <a:r>
              <a:rPr lang="ko-KR" altLang="en-US" sz="1400" b="0" dirty="0"/>
              <a:t>언어 기반으로 개발되었는데 이후 다양한 기능이 개발되어 추가되었다</a:t>
            </a:r>
            <a:r>
              <a:rPr lang="en-US" altLang="ko-KR" sz="1400" b="0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9592" y="5329176"/>
            <a:ext cx="2074167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1100" b="1" dirty="0">
                <a:solidFill>
                  <a:schemeClr val="accent1"/>
                </a:solidFill>
              </a:rPr>
              <a:t>[ </a:t>
            </a:r>
            <a:r>
              <a:rPr lang="ko-KR" altLang="en-US" sz="1100" b="1" dirty="0">
                <a:solidFill>
                  <a:schemeClr val="accent1"/>
                </a:solidFill>
              </a:rPr>
              <a:t>귀도 반 </a:t>
            </a:r>
            <a:r>
              <a:rPr lang="ko-KR" altLang="en-US" sz="1100" b="1" dirty="0" err="1">
                <a:solidFill>
                  <a:schemeClr val="accent1"/>
                </a:solidFill>
              </a:rPr>
              <a:t>로섬</a:t>
            </a:r>
            <a:r>
              <a:rPr lang="ko-KR" altLang="en-US" sz="1100" b="1" dirty="0">
                <a:solidFill>
                  <a:schemeClr val="accent1"/>
                </a:solidFill>
              </a:rPr>
              <a:t> </a:t>
            </a:r>
            <a:r>
              <a:rPr lang="en-US" altLang="ko-KR" sz="1100" b="1" dirty="0">
                <a:solidFill>
                  <a:schemeClr val="accent1"/>
                </a:solidFill>
              </a:rPr>
              <a:t>]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2708920"/>
            <a:ext cx="1949991" cy="2607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577953" y="5329176"/>
            <a:ext cx="2074167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1100" b="1" dirty="0">
                <a:solidFill>
                  <a:schemeClr val="accent1"/>
                </a:solidFill>
              </a:rPr>
              <a:t>[ </a:t>
            </a:r>
            <a:r>
              <a:rPr lang="ko-KR" altLang="en-US" sz="1100" b="1" dirty="0" err="1">
                <a:solidFill>
                  <a:schemeClr val="accent1"/>
                </a:solidFill>
              </a:rPr>
              <a:t>파이썬</a:t>
            </a:r>
            <a:r>
              <a:rPr lang="ko-KR" altLang="en-US" sz="1100" b="1" dirty="0">
                <a:solidFill>
                  <a:schemeClr val="accent1"/>
                </a:solidFill>
              </a:rPr>
              <a:t> 로고 </a:t>
            </a:r>
            <a:r>
              <a:rPr lang="en-US" altLang="ko-KR" sz="1100" b="1" dirty="0">
                <a:solidFill>
                  <a:schemeClr val="accent1"/>
                </a:solidFill>
              </a:rPr>
              <a:t>]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202" y="4221088"/>
            <a:ext cx="2854982" cy="1069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7444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79433"/>
                </a:solidFill>
              </a:rPr>
              <a:t>02. </a:t>
            </a:r>
            <a:r>
              <a:rPr lang="ko-KR" altLang="en-US" dirty="0" err="1"/>
              <a:t>파이썬</a:t>
            </a:r>
            <a:r>
              <a:rPr lang="ko-KR" altLang="en-US" dirty="0"/>
              <a:t> 소개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76064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ko-KR" altLang="en-US" sz="2000" dirty="0" err="1"/>
              <a:t>파이썬의</a:t>
            </a:r>
            <a:r>
              <a:rPr lang="ko-KR" altLang="en-US" sz="2000" dirty="0"/>
              <a:t> 특징</a:t>
            </a:r>
            <a:endParaRPr lang="en-US" altLang="ko-KR" sz="2000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992888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+mj-lt"/>
              <a:buAutoNum type="arabicPeriod"/>
            </a:pPr>
            <a:r>
              <a:rPr lang="ko-KR" altLang="en-US" sz="1400" dirty="0"/>
              <a:t>플랫폼 독립적인 언어 </a:t>
            </a:r>
            <a:r>
              <a:rPr lang="en-US" altLang="ko-KR" sz="1400" dirty="0"/>
              <a:t>: </a:t>
            </a:r>
            <a:r>
              <a:rPr lang="ko-KR" altLang="en-US" sz="1400" b="0" dirty="0"/>
              <a:t>어떤 운영체제든 상관없이 사용할 수 있는 언어를 말한다</a:t>
            </a:r>
            <a:r>
              <a:rPr lang="en-US" altLang="ko-KR" sz="1400" b="0" dirty="0"/>
              <a:t>.</a:t>
            </a:r>
            <a:endParaRPr lang="ko-KR" altLang="en-US" sz="1400" b="0" dirty="0"/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+mj-ea"/>
              <a:buAutoNum type="arabicPeriod"/>
            </a:pPr>
            <a:r>
              <a:rPr lang="ko-KR" altLang="en-US" sz="1400" dirty="0"/>
              <a:t>인터프리터 언어 </a:t>
            </a:r>
            <a:r>
              <a:rPr lang="en-US" altLang="ko-KR" sz="1400" dirty="0"/>
              <a:t>: </a:t>
            </a:r>
            <a:r>
              <a:rPr lang="ko-KR" altLang="en-US" sz="1400" b="0" dirty="0"/>
              <a:t>컴파일러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언어와 달리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소스코드 자체가 바로 실행되는 특징이 있는 언어이다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이로 인해 속도는 느리지만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굉장히 간편하게 사용할 수 있다</a:t>
            </a:r>
            <a:r>
              <a:rPr lang="en-US" altLang="ko-KR" sz="1400" b="0" dirty="0"/>
              <a:t>.</a:t>
            </a:r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+mj-ea"/>
              <a:buAutoNum type="arabicPeriod"/>
            </a:pPr>
            <a:r>
              <a:rPr lang="ko-KR" altLang="en-US" sz="1400" dirty="0"/>
              <a:t>객체 지향 언어 </a:t>
            </a:r>
            <a:r>
              <a:rPr lang="en-US" altLang="ko-KR" sz="1400" dirty="0"/>
              <a:t>: </a:t>
            </a:r>
            <a:r>
              <a:rPr lang="ko-KR" altLang="en-US" sz="1400" b="0" dirty="0"/>
              <a:t>해당 프로그램이 해결해야 할 문제의 구성요소를 </a:t>
            </a:r>
            <a:r>
              <a:rPr lang="ko-KR" altLang="en-US" sz="1400" b="0" dirty="0" err="1"/>
              <a:t>요소별로</a:t>
            </a:r>
            <a:r>
              <a:rPr lang="ko-KR" altLang="en-US" sz="1400" b="0" dirty="0"/>
              <a:t> 정의한 뒤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각 요소의 기능</a:t>
            </a:r>
            <a:r>
              <a:rPr lang="en-US" altLang="ko-KR" sz="1400" b="0" dirty="0"/>
              <a:t>(</a:t>
            </a:r>
            <a:r>
              <a:rPr lang="ko-KR" altLang="en-US" sz="1400" b="0" dirty="0" err="1"/>
              <a:t>메서드</a:t>
            </a:r>
            <a:r>
              <a:rPr lang="en-US" altLang="ko-KR" sz="1400" b="0" dirty="0"/>
              <a:t>)</a:t>
            </a:r>
            <a:r>
              <a:rPr lang="ko-KR" altLang="en-US" sz="1400" b="0" dirty="0"/>
              <a:t>과 정보</a:t>
            </a:r>
            <a:r>
              <a:rPr lang="en-US" altLang="ko-KR" sz="1400" b="0" dirty="0"/>
              <a:t>(</a:t>
            </a:r>
            <a:r>
              <a:rPr lang="ko-KR" altLang="en-US" sz="1400" b="0" dirty="0"/>
              <a:t>속성</a:t>
            </a:r>
            <a:r>
              <a:rPr lang="en-US" altLang="ko-KR" sz="1400" b="0" dirty="0"/>
              <a:t>)</a:t>
            </a:r>
            <a:r>
              <a:rPr lang="ko-KR" altLang="en-US" sz="1400" b="0" dirty="0"/>
              <a:t>를 정의하여 요소들을 결합하고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프로그램을 작성하는 방식이다</a:t>
            </a:r>
            <a:r>
              <a:rPr lang="en-US" altLang="ko-KR" sz="1400" b="0" dirty="0"/>
              <a:t>.</a:t>
            </a:r>
            <a:endParaRPr lang="ko-KR" altLang="en-US" sz="1400" b="0" dirty="0"/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+mj-ea"/>
              <a:buAutoNum type="arabicPeriod"/>
            </a:pPr>
            <a:r>
              <a:rPr lang="ko-KR" altLang="en-US" sz="1400" dirty="0"/>
              <a:t>동적 타이핑 언어 </a:t>
            </a:r>
            <a:r>
              <a:rPr lang="en-US" altLang="ko-KR" sz="1400" dirty="0"/>
              <a:t>: </a:t>
            </a:r>
            <a:r>
              <a:rPr lang="ko-KR" altLang="en-US" sz="1400" b="0" dirty="0"/>
              <a:t>프로그램의 실행 시점에서 각 프로그램 변수의 타입을 결정하는 언어이다</a:t>
            </a:r>
            <a:r>
              <a:rPr lang="en-US" altLang="ko-KR" sz="1400" b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655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35882" y="1778052"/>
            <a:ext cx="8068566" cy="3235124"/>
          </a:xfrm>
          <a:prstGeom prst="rect">
            <a:avLst/>
          </a:prstGeom>
          <a:solidFill>
            <a:srgbClr val="EB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16830" y="1333456"/>
            <a:ext cx="6071394" cy="444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2267744" y="1196752"/>
            <a:ext cx="4320480" cy="581300"/>
          </a:xfrm>
        </p:spPr>
        <p:txBody>
          <a:bodyPr/>
          <a:lstStyle/>
          <a:p>
            <a:pPr marL="0" indent="0">
              <a:buClr>
                <a:srgbClr val="DA6EAB"/>
              </a:buClr>
              <a:buNone/>
            </a:pPr>
            <a:r>
              <a:rPr lang="ko-KR" altLang="en-US" sz="2000" dirty="0"/>
              <a:t>컴파일러와 인터프리터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79433"/>
                </a:solidFill>
              </a:rPr>
              <a:t>02. </a:t>
            </a:r>
            <a:r>
              <a:rPr lang="ko-KR" altLang="en-US" dirty="0" err="1"/>
              <a:t>파이썬</a:t>
            </a:r>
            <a:r>
              <a:rPr lang="ko-KR" altLang="en-US" dirty="0"/>
              <a:t> 소개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03" y="1255542"/>
            <a:ext cx="1550268" cy="400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00" y="2132856"/>
            <a:ext cx="7200000" cy="2213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971599" y="4368613"/>
            <a:ext cx="2074167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1000" b="1" dirty="0">
                <a:solidFill>
                  <a:schemeClr val="accent1"/>
                </a:solidFill>
              </a:rPr>
              <a:t>[ </a:t>
            </a:r>
            <a:r>
              <a:rPr lang="ko-KR" altLang="en-US" sz="1000" b="1" dirty="0">
                <a:solidFill>
                  <a:schemeClr val="accent1"/>
                </a:solidFill>
              </a:rPr>
              <a:t>컴파일러와 인터프리터 비교 </a:t>
            </a:r>
            <a:r>
              <a:rPr lang="en-US" altLang="ko-KR" sz="1000" b="1" dirty="0">
                <a:solidFill>
                  <a:schemeClr val="accent1"/>
                </a:solidFill>
              </a:rPr>
              <a:t>]</a:t>
            </a:r>
            <a:endParaRPr lang="ko-KR" altLang="en-US" sz="1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256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79433"/>
                </a:solidFill>
              </a:rPr>
              <a:t>02. </a:t>
            </a:r>
            <a:r>
              <a:rPr lang="ko-KR" altLang="en-US" dirty="0" err="1"/>
              <a:t>파이썬</a:t>
            </a:r>
            <a:r>
              <a:rPr lang="ko-KR" altLang="en-US" dirty="0"/>
              <a:t> 소개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43204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ko-KR" altLang="en-US" sz="2000" dirty="0" err="1"/>
              <a:t>파이썬을</a:t>
            </a:r>
            <a:r>
              <a:rPr lang="ko-KR" altLang="en-US" sz="2000" dirty="0"/>
              <a:t> 배우는 이유</a:t>
            </a:r>
            <a:endParaRPr lang="en-US" altLang="ko-KR" sz="2000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+mj-lt"/>
              <a:buAutoNum type="arabicPeriod"/>
            </a:pPr>
            <a:r>
              <a:rPr lang="ko-KR" altLang="en-US" sz="1400" dirty="0"/>
              <a:t>쉽고 간단한 프로그래밍 언어</a:t>
            </a:r>
            <a:endParaRPr lang="en-US" altLang="ko-KR" sz="1400" b="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00" y="3212976"/>
            <a:ext cx="7200000" cy="821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00" y="4221088"/>
            <a:ext cx="7200000" cy="1962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539552" y="2204864"/>
            <a:ext cx="7776864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/>
              <a:t>화면에 ‘</a:t>
            </a:r>
            <a:r>
              <a:rPr lang="en-US" altLang="ko-KR" sz="1400" b="0" dirty="0"/>
              <a:t>Hello World!’</a:t>
            </a:r>
            <a:r>
              <a:rPr lang="ko-KR" altLang="en-US" sz="1400" b="0" dirty="0"/>
              <a:t>라는 텍스트를 출력하는 프로그램을 작성한다고 가정하자</a:t>
            </a:r>
            <a:r>
              <a:rPr lang="en-US" altLang="ko-KR" sz="1400" b="0" dirty="0"/>
              <a:t>. </a:t>
            </a:r>
            <a:r>
              <a:rPr lang="ko-KR" altLang="en-US" sz="1400" b="0" dirty="0" err="1"/>
              <a:t>파이썬과</a:t>
            </a:r>
            <a:r>
              <a:rPr lang="ko-KR" altLang="en-US" sz="1400" b="0" dirty="0"/>
              <a:t> 자바로 코드를 작성하면 아래와 같다</a:t>
            </a:r>
            <a:r>
              <a:rPr lang="en-US" altLang="ko-KR" sz="1400" b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8393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539552" y="2204864"/>
            <a:ext cx="7776864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 err="1"/>
              <a:t>파이썬과</a:t>
            </a:r>
            <a:r>
              <a:rPr lang="ko-KR" altLang="en-US" sz="1400" b="0" dirty="0"/>
              <a:t> 자바로 화면에 </a:t>
            </a:r>
            <a:r>
              <a:rPr lang="en-US" altLang="ko-KR" sz="1400" b="0" dirty="0"/>
              <a:t>1</a:t>
            </a:r>
            <a:r>
              <a:rPr lang="ko-KR" altLang="en-US" sz="1400" b="0" dirty="0"/>
              <a:t>부터 </a:t>
            </a:r>
            <a:r>
              <a:rPr lang="en-US" altLang="ko-KR" sz="1400" b="0" dirty="0"/>
              <a:t>10</a:t>
            </a:r>
            <a:r>
              <a:rPr lang="ko-KR" altLang="en-US" sz="1400" b="0" dirty="0"/>
              <a:t>까지 출력하는 프로그램을 코드로 작성하면 다음처럼 두 언어를 비교할 수 있다</a:t>
            </a:r>
            <a:r>
              <a:rPr lang="en-US" altLang="ko-KR" sz="1400" b="0" dirty="0"/>
              <a:t>.</a:t>
            </a:r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endParaRPr lang="en-US" altLang="ko-KR" sz="1400" b="0" dirty="0"/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endParaRPr lang="en-US" altLang="ko-KR" sz="1400" b="0" dirty="0"/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endParaRPr lang="en-US" altLang="ko-KR" sz="1400" b="0" dirty="0"/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endParaRPr lang="en-US" altLang="ko-KR" sz="1400" b="0" dirty="0"/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endParaRPr lang="en-US" altLang="ko-KR" sz="1400" b="0" dirty="0"/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endParaRPr lang="en-US" altLang="ko-KR" sz="1400" b="0" dirty="0"/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/>
              <a:t>이처럼 </a:t>
            </a:r>
            <a:r>
              <a:rPr lang="ko-KR" altLang="en-US" sz="1400" b="0" dirty="0" err="1"/>
              <a:t>파이썬은</a:t>
            </a:r>
            <a:r>
              <a:rPr lang="ko-KR" altLang="en-US" sz="1400" b="0" dirty="0"/>
              <a:t> 프로그래밍을 처음 배우는 초보자도 다른 프로그래밍 언어보다 훨씬 간단하고 이해하기 쉽다는 장점이 있다</a:t>
            </a:r>
            <a:r>
              <a:rPr lang="en-US" altLang="ko-KR" sz="1400" b="0" dirty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79433"/>
                </a:solidFill>
              </a:rPr>
              <a:t>02. </a:t>
            </a:r>
            <a:r>
              <a:rPr lang="ko-KR" altLang="en-US" dirty="0" err="1"/>
              <a:t>파이썬</a:t>
            </a:r>
            <a:r>
              <a:rPr lang="ko-KR" altLang="en-US" dirty="0"/>
              <a:t> 소개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76064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ko-KR" altLang="en-US" sz="2000" dirty="0" err="1"/>
              <a:t>파이썬을</a:t>
            </a:r>
            <a:r>
              <a:rPr lang="ko-KR" altLang="en-US" sz="2000" dirty="0"/>
              <a:t> 배우는 이유</a:t>
            </a:r>
            <a:endParaRPr lang="en-US" altLang="ko-KR" sz="2000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+mj-lt"/>
              <a:buAutoNum type="arabicPeriod"/>
            </a:pPr>
            <a:r>
              <a:rPr lang="ko-KR" altLang="en-US" sz="1400" dirty="0"/>
              <a:t>쉽고 간단한 프로그래밍 언어</a:t>
            </a:r>
            <a:endParaRPr lang="en-US" altLang="ko-KR" sz="1400" b="0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00" y="3023883"/>
            <a:ext cx="7200000" cy="1125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00" y="4221114"/>
            <a:ext cx="7200000" cy="1368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8187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 txBox="1">
            <a:spLocks/>
          </p:cNvSpPr>
          <p:nvPr/>
        </p:nvSpPr>
        <p:spPr bwMode="auto">
          <a:xfrm>
            <a:off x="539552" y="2204864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 err="1"/>
              <a:t>파이썬은</a:t>
            </a:r>
            <a:r>
              <a:rPr lang="ko-KR" altLang="en-US" sz="1400" b="0" dirty="0"/>
              <a:t> 다양한 라이브러리를 제공하여 활용 범위가 넓다</a:t>
            </a:r>
            <a:r>
              <a:rPr lang="en-US" altLang="ko-KR" sz="1400" b="0" dirty="0"/>
              <a:t>.</a:t>
            </a:r>
          </a:p>
          <a:p>
            <a:pPr>
              <a:spcAft>
                <a:spcPts val="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/>
              <a:t>개발자들이 만들어 놓은 많은 모듈과 패키지를 쉽게 사용할 수 있다</a:t>
            </a:r>
            <a:r>
              <a:rPr lang="en-US" altLang="ko-KR" sz="1400" b="0" dirty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79433"/>
                </a:solidFill>
              </a:rPr>
              <a:t>02. </a:t>
            </a:r>
            <a:r>
              <a:rPr lang="ko-KR" altLang="en-US" dirty="0" err="1"/>
              <a:t>파이썬</a:t>
            </a:r>
            <a:r>
              <a:rPr lang="ko-KR" altLang="en-US" dirty="0"/>
              <a:t> 소개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04056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ko-KR" altLang="en-US" sz="2000" dirty="0" err="1"/>
              <a:t>파이썬을</a:t>
            </a:r>
            <a:r>
              <a:rPr lang="ko-KR" altLang="en-US" sz="2000" dirty="0"/>
              <a:t> 배우는 이유</a:t>
            </a:r>
            <a:endParaRPr lang="en-US" altLang="ko-KR" sz="2000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+mj-lt"/>
              <a:buAutoNum type="arabicPeriod" startAt="2"/>
            </a:pPr>
            <a:r>
              <a:rPr lang="ko-KR" altLang="en-US" sz="1400" dirty="0"/>
              <a:t>다양한 라이브러리 제공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608187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79433"/>
                </a:solidFill>
              </a:rPr>
              <a:t>02. </a:t>
            </a:r>
            <a:r>
              <a:rPr lang="ko-KR" altLang="en-US" dirty="0" err="1"/>
              <a:t>파이썬</a:t>
            </a:r>
            <a:r>
              <a:rPr lang="ko-KR" altLang="en-US" dirty="0"/>
              <a:t> 소개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04056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ko-KR" altLang="en-US" sz="2000" dirty="0" err="1"/>
              <a:t>파이썬을</a:t>
            </a:r>
            <a:r>
              <a:rPr lang="ko-KR" altLang="en-US" sz="2000" dirty="0"/>
              <a:t> 배우는 이유</a:t>
            </a:r>
            <a:endParaRPr lang="en-US" altLang="ko-KR" sz="2000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+mj-lt"/>
              <a:buAutoNum type="arabicPeriod" startAt="3"/>
            </a:pPr>
            <a:r>
              <a:rPr lang="ko-KR" altLang="en-US" sz="1400" dirty="0"/>
              <a:t>대중적인 프로그래밍 언어</a:t>
            </a:r>
            <a:endParaRPr lang="en-US" altLang="ko-KR" sz="1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356992"/>
            <a:ext cx="5617880" cy="2815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99592" y="6237312"/>
            <a:ext cx="5328593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1100" b="1" dirty="0">
                <a:solidFill>
                  <a:schemeClr val="accent1"/>
                </a:solidFill>
              </a:rPr>
              <a:t>[ </a:t>
            </a:r>
            <a:r>
              <a:rPr lang="ko-KR" altLang="en-US" sz="1100" b="1" dirty="0">
                <a:solidFill>
                  <a:schemeClr val="accent1"/>
                </a:solidFill>
              </a:rPr>
              <a:t>미국 </a:t>
            </a:r>
            <a:r>
              <a:rPr lang="en-US" altLang="ko-KR" sz="1100" b="1" dirty="0">
                <a:solidFill>
                  <a:schemeClr val="accent1"/>
                </a:solidFill>
              </a:rPr>
              <a:t>39</a:t>
            </a:r>
            <a:r>
              <a:rPr lang="ko-KR" altLang="en-US" sz="1100" b="1" dirty="0">
                <a:solidFill>
                  <a:schemeClr val="accent1"/>
                </a:solidFill>
              </a:rPr>
              <a:t>개 대학의 기초 프로그래밍 언어 강의 선택 현황</a:t>
            </a:r>
            <a:r>
              <a:rPr lang="en-US" altLang="ko-KR" sz="1100" b="1" dirty="0">
                <a:solidFill>
                  <a:schemeClr val="accent1"/>
                </a:solidFill>
              </a:rPr>
              <a:t>(</a:t>
            </a:r>
            <a:r>
              <a:rPr lang="ko-KR" altLang="en-US" sz="1100" b="1" dirty="0">
                <a:solidFill>
                  <a:schemeClr val="accent1"/>
                </a:solidFill>
              </a:rPr>
              <a:t>출처</a:t>
            </a:r>
            <a:r>
              <a:rPr lang="en-US" altLang="ko-KR" sz="1100" b="1" dirty="0">
                <a:solidFill>
                  <a:schemeClr val="accent1"/>
                </a:solidFill>
              </a:rPr>
              <a:t>: ACM) ]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 bwMode="auto">
          <a:xfrm>
            <a:off x="539552" y="2204864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/>
              <a:t>대표적인 컴퓨터 공학 학회지인 「</a:t>
            </a:r>
            <a:r>
              <a:rPr lang="en-US" altLang="ko-KR" sz="1400" b="0" dirty="0" err="1"/>
              <a:t>ACMAssociation</a:t>
            </a:r>
            <a:r>
              <a:rPr lang="en-US" altLang="ko-KR" sz="1400" b="0" dirty="0"/>
              <a:t> for Computing Machinery</a:t>
            </a:r>
            <a:r>
              <a:rPr lang="ko-KR" altLang="en-US" sz="1400" b="0" dirty="0"/>
              <a:t>」은 </a:t>
            </a:r>
            <a:r>
              <a:rPr lang="en-US" altLang="ko-KR" sz="1400" b="0" dirty="0"/>
              <a:t>2014</a:t>
            </a:r>
            <a:r>
              <a:rPr lang="ko-KR" altLang="en-US" sz="1400" b="0" dirty="0"/>
              <a:t>년 조사를 통해 미국 </a:t>
            </a:r>
            <a:r>
              <a:rPr lang="en-US" altLang="ko-KR" sz="1400" b="0" dirty="0"/>
              <a:t>39</a:t>
            </a:r>
            <a:r>
              <a:rPr lang="ko-KR" altLang="en-US" sz="1400" b="0" dirty="0"/>
              <a:t>개 대학 중 </a:t>
            </a:r>
            <a:r>
              <a:rPr lang="ko-KR" altLang="en-US" sz="1400" b="0" dirty="0" err="1"/>
              <a:t>파이썬을</a:t>
            </a:r>
            <a:r>
              <a:rPr lang="ko-KR" altLang="en-US" sz="1400" b="0" dirty="0"/>
              <a:t> 기초 프로그래밍 언어로 선택한 대학이 가장 많다고 밝혔다</a:t>
            </a:r>
            <a:r>
              <a:rPr lang="en-US" altLang="ko-KR" sz="1400" b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8644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79433"/>
                </a:solidFill>
              </a:rPr>
              <a:t>02. </a:t>
            </a:r>
            <a:r>
              <a:rPr lang="ko-KR" altLang="en-US" dirty="0" err="1"/>
              <a:t>파이썬</a:t>
            </a:r>
            <a:r>
              <a:rPr lang="ko-KR" altLang="en-US" dirty="0"/>
              <a:t> 소개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76064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ko-KR" altLang="en-US" sz="2000" dirty="0" err="1"/>
              <a:t>파이썬을</a:t>
            </a:r>
            <a:r>
              <a:rPr lang="ko-KR" altLang="en-US" sz="2000" dirty="0"/>
              <a:t> 배우는 이유</a:t>
            </a:r>
            <a:endParaRPr lang="en-US" altLang="ko-KR" sz="2000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+mj-lt"/>
              <a:buAutoNum type="arabicPeriod" startAt="3"/>
            </a:pPr>
            <a:r>
              <a:rPr lang="ko-KR" altLang="en-US" sz="1400" dirty="0"/>
              <a:t>대중적인 프로그래밍 언어</a:t>
            </a:r>
            <a:endParaRPr lang="en-US" altLang="ko-KR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899592" y="6309320"/>
            <a:ext cx="5328593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1100" b="1" dirty="0">
                <a:solidFill>
                  <a:schemeClr val="accent1"/>
                </a:solidFill>
              </a:rPr>
              <a:t>[ </a:t>
            </a:r>
            <a:r>
              <a:rPr lang="ko-KR" altLang="en-US" sz="1100" b="1" dirty="0" err="1">
                <a:solidFill>
                  <a:schemeClr val="accent1"/>
                </a:solidFill>
              </a:rPr>
              <a:t>파이썬의</a:t>
            </a:r>
            <a:r>
              <a:rPr lang="ko-KR" altLang="en-US" sz="1100" b="1" dirty="0">
                <a:solidFill>
                  <a:schemeClr val="accent1"/>
                </a:solidFill>
              </a:rPr>
              <a:t> 성장</a:t>
            </a:r>
            <a:r>
              <a:rPr lang="en-US" altLang="ko-KR" sz="1100" b="1" dirty="0">
                <a:solidFill>
                  <a:schemeClr val="accent1"/>
                </a:solidFill>
              </a:rPr>
              <a:t>(</a:t>
            </a:r>
            <a:r>
              <a:rPr lang="ko-KR" altLang="en-US" sz="1100" b="1" dirty="0">
                <a:solidFill>
                  <a:schemeClr val="accent1"/>
                </a:solidFill>
              </a:rPr>
              <a:t>출처</a:t>
            </a:r>
            <a:r>
              <a:rPr lang="en-US" altLang="ko-KR" sz="1100" b="1" dirty="0">
                <a:solidFill>
                  <a:schemeClr val="accent1"/>
                </a:solidFill>
              </a:rPr>
              <a:t>: Stack Overflow) ]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996952"/>
            <a:ext cx="4471982" cy="3284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내용 개체 틀 2"/>
          <p:cNvSpPr txBox="1">
            <a:spLocks/>
          </p:cNvSpPr>
          <p:nvPr/>
        </p:nvSpPr>
        <p:spPr bwMode="auto">
          <a:xfrm>
            <a:off x="539552" y="2204864"/>
            <a:ext cx="7776864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 err="1"/>
              <a:t>프로그래밍계의</a:t>
            </a:r>
            <a:r>
              <a:rPr lang="ko-KR" altLang="en-US" sz="1400" b="0" dirty="0"/>
              <a:t> </a:t>
            </a:r>
            <a:r>
              <a:rPr lang="en-US" altLang="ko-KR" sz="1400" b="0" dirty="0"/>
              <a:t>‘</a:t>
            </a:r>
            <a:r>
              <a:rPr lang="ko-KR" altLang="en-US" sz="1400" b="0" dirty="0" err="1"/>
              <a:t>네이버</a:t>
            </a:r>
            <a:r>
              <a:rPr lang="ko-KR" altLang="en-US" sz="1400" b="0" dirty="0"/>
              <a:t> 지식인</a:t>
            </a:r>
            <a:r>
              <a:rPr lang="en-US" altLang="ko-KR" sz="1400" b="0" dirty="0"/>
              <a:t>’</a:t>
            </a:r>
            <a:r>
              <a:rPr lang="ko-KR" altLang="en-US" sz="1400" b="0" dirty="0"/>
              <a:t> 같은 역할을 하는 </a:t>
            </a:r>
            <a:r>
              <a:rPr lang="en-US" altLang="ko-KR" sz="1400" b="0" dirty="0"/>
              <a:t>Stack Overflow</a:t>
            </a:r>
            <a:r>
              <a:rPr lang="ko-KR" altLang="en-US" sz="1400" b="0" dirty="0"/>
              <a:t>의 조사 결과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현재 가장 많은 질의응답을 받는 프로그래밍 언어는 </a:t>
            </a:r>
            <a:r>
              <a:rPr lang="ko-KR" altLang="en-US" sz="1400" b="0" dirty="0" err="1"/>
              <a:t>파이썬인</a:t>
            </a:r>
            <a:r>
              <a:rPr lang="ko-KR" altLang="en-US" sz="1400" b="0" dirty="0"/>
              <a:t> 것으로 나타났다</a:t>
            </a:r>
            <a:r>
              <a:rPr lang="en-US" altLang="ko-KR" sz="1400" b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4919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개발 환경과 설치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4054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79433"/>
                </a:solidFill>
              </a:rPr>
              <a:t>03. </a:t>
            </a:r>
            <a:r>
              <a:rPr lang="ko-KR" altLang="en-US" dirty="0" err="1"/>
              <a:t>파이썬</a:t>
            </a:r>
            <a:r>
              <a:rPr lang="ko-KR" altLang="en-US" dirty="0"/>
              <a:t> 개발 환경과 설치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76064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ko-KR" altLang="en-US" sz="2000" dirty="0" err="1"/>
              <a:t>파이썬</a:t>
            </a:r>
            <a:r>
              <a:rPr lang="ko-KR" altLang="en-US" sz="2000" dirty="0"/>
              <a:t> 개발 환경 설정</a:t>
            </a:r>
            <a:endParaRPr lang="en-US" altLang="ko-KR" sz="2000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+mj-lt"/>
              <a:buAutoNum type="arabicPeriod"/>
            </a:pPr>
            <a:r>
              <a:rPr lang="ko-KR" altLang="en-US" sz="1400" dirty="0"/>
              <a:t>운영체제 선정</a:t>
            </a:r>
            <a:endParaRPr lang="en-US" altLang="ko-KR" sz="14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48880"/>
            <a:ext cx="7200000" cy="221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9591" y="4600153"/>
            <a:ext cx="5328593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1100" b="1" dirty="0">
                <a:solidFill>
                  <a:schemeClr val="accent1"/>
                </a:solidFill>
              </a:rPr>
              <a:t>[ </a:t>
            </a:r>
            <a:r>
              <a:rPr lang="ko-KR" altLang="en-US" sz="1100" b="1" dirty="0" err="1">
                <a:solidFill>
                  <a:schemeClr val="accent1"/>
                </a:solidFill>
              </a:rPr>
              <a:t>운영체제별</a:t>
            </a:r>
            <a:r>
              <a:rPr lang="ko-KR" altLang="en-US" sz="1100" b="1" dirty="0">
                <a:solidFill>
                  <a:schemeClr val="accent1"/>
                </a:solidFill>
              </a:rPr>
              <a:t> 특징 </a:t>
            </a:r>
            <a:r>
              <a:rPr lang="en-US" altLang="ko-KR" sz="1100" b="1" dirty="0">
                <a:solidFill>
                  <a:schemeClr val="accent1"/>
                </a:solidFill>
              </a:rPr>
              <a:t>]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425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5292" y="3645024"/>
            <a:ext cx="2664296" cy="21602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프로그래밍 언어의 이해</a:t>
            </a:r>
            <a:endParaRPr lang="en-US" altLang="ko-KR" sz="2000" b="1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 err="1">
                <a:latin typeface="+mj-ea"/>
                <a:ea typeface="+mj-ea"/>
              </a:rPr>
              <a:t>파이썬</a:t>
            </a:r>
            <a:r>
              <a:rPr lang="ko-KR" altLang="en-US" sz="2000" b="1" dirty="0">
                <a:latin typeface="+mj-ea"/>
                <a:ea typeface="+mj-ea"/>
              </a:rPr>
              <a:t> 소개</a:t>
            </a:r>
            <a:endParaRPr lang="en-US" altLang="ko-KR" sz="2000" b="1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 err="1">
                <a:latin typeface="+mj-ea"/>
                <a:ea typeface="+mj-ea"/>
              </a:rPr>
              <a:t>파이썬</a:t>
            </a:r>
            <a:r>
              <a:rPr lang="ko-KR" altLang="en-US" sz="2000" b="1" dirty="0">
                <a:latin typeface="+mj-ea"/>
                <a:ea typeface="+mj-ea"/>
              </a:rPr>
              <a:t> 개발 환경과 설치</a:t>
            </a:r>
            <a:endParaRPr lang="en-US" altLang="ko-KR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42631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79433"/>
                </a:solidFill>
              </a:rPr>
              <a:t>03. </a:t>
            </a:r>
            <a:r>
              <a:rPr lang="ko-KR" altLang="en-US" dirty="0" err="1"/>
              <a:t>파이썬</a:t>
            </a:r>
            <a:r>
              <a:rPr lang="ko-KR" altLang="en-US" dirty="0"/>
              <a:t> 개발 환경과 설치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04056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ko-KR" altLang="en-US" sz="2000" dirty="0" err="1"/>
              <a:t>파이썬</a:t>
            </a:r>
            <a:r>
              <a:rPr lang="ko-KR" altLang="en-US" sz="2000" dirty="0"/>
              <a:t> 개발 환경 설정</a:t>
            </a:r>
            <a:endParaRPr lang="en-US" altLang="ko-KR" sz="2000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+mj-lt"/>
              <a:buAutoNum type="arabicPeriod" startAt="2"/>
            </a:pPr>
            <a:r>
              <a:rPr lang="ko-KR" altLang="en-US" sz="1400" dirty="0" err="1"/>
              <a:t>파이썬</a:t>
            </a:r>
            <a:r>
              <a:rPr lang="ko-KR" altLang="en-US" sz="1400" dirty="0"/>
              <a:t> 인터프리터 선정</a:t>
            </a:r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+mj-ea"/>
              <a:buAutoNum type="arabicPeriod" startAt="2"/>
            </a:pPr>
            <a:endParaRPr lang="en-US" altLang="ko-KR" sz="1400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00" y="2348880"/>
            <a:ext cx="7200000" cy="1460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99591" y="3861048"/>
            <a:ext cx="5328593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1100" b="1" dirty="0">
                <a:solidFill>
                  <a:schemeClr val="accent1"/>
                </a:solidFill>
              </a:rPr>
              <a:t>[ </a:t>
            </a:r>
            <a:r>
              <a:rPr lang="ko-KR" altLang="en-US" sz="1100" b="1" dirty="0">
                <a:solidFill>
                  <a:schemeClr val="accent1"/>
                </a:solidFill>
              </a:rPr>
              <a:t>주요 </a:t>
            </a:r>
            <a:r>
              <a:rPr lang="ko-KR" altLang="en-US" sz="1100" b="1" dirty="0" err="1">
                <a:solidFill>
                  <a:schemeClr val="accent1"/>
                </a:solidFill>
              </a:rPr>
              <a:t>파이썬</a:t>
            </a:r>
            <a:r>
              <a:rPr lang="ko-KR" altLang="en-US" sz="1100" b="1" dirty="0">
                <a:solidFill>
                  <a:schemeClr val="accent1"/>
                </a:solidFill>
              </a:rPr>
              <a:t> 인터프리터 </a:t>
            </a:r>
            <a:r>
              <a:rPr lang="en-US" altLang="ko-KR" sz="1100" b="1" dirty="0">
                <a:solidFill>
                  <a:schemeClr val="accent1"/>
                </a:solidFill>
              </a:rPr>
              <a:t>]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71599" y="3078994"/>
            <a:ext cx="7200401" cy="3500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038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79433"/>
                </a:solidFill>
              </a:rPr>
              <a:t>03. </a:t>
            </a:r>
            <a:r>
              <a:rPr lang="ko-KR" altLang="en-US" dirty="0" err="1"/>
              <a:t>파이썬</a:t>
            </a:r>
            <a:r>
              <a:rPr lang="ko-KR" altLang="en-US" dirty="0"/>
              <a:t> 개발 환경과 설치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76064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ko-KR" altLang="en-US" sz="2000" dirty="0" err="1"/>
              <a:t>파이썬</a:t>
            </a:r>
            <a:r>
              <a:rPr lang="ko-KR" altLang="en-US" sz="2000" dirty="0"/>
              <a:t> 개발 환경 설정</a:t>
            </a:r>
            <a:endParaRPr lang="en-US" altLang="ko-KR" sz="2000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+mj-lt"/>
              <a:buAutoNum type="arabicPeriod" startAt="3"/>
            </a:pPr>
            <a:r>
              <a:rPr lang="ko-KR" altLang="en-US" sz="1400" dirty="0"/>
              <a:t>코드 편집기 선정</a:t>
            </a:r>
            <a:endParaRPr lang="en-US" altLang="ko-KR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99592" y="5229200"/>
            <a:ext cx="5328593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1100" b="1" dirty="0">
                <a:solidFill>
                  <a:schemeClr val="accent1"/>
                </a:solidFill>
              </a:rPr>
              <a:t>[ </a:t>
            </a:r>
            <a:r>
              <a:rPr lang="ko-KR" altLang="en-US" sz="1100" b="1" dirty="0">
                <a:solidFill>
                  <a:schemeClr val="accent1"/>
                </a:solidFill>
              </a:rPr>
              <a:t>주요 코드 편집기와 </a:t>
            </a:r>
            <a:r>
              <a:rPr lang="en-US" altLang="ko-KR" sz="1100" b="1" dirty="0">
                <a:solidFill>
                  <a:schemeClr val="accent1"/>
                </a:solidFill>
              </a:rPr>
              <a:t>IDE ]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00" y="2348880"/>
            <a:ext cx="7200000" cy="2831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969342" y="3767278"/>
            <a:ext cx="7200401" cy="3818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852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2708920"/>
            <a:ext cx="6132926" cy="3535199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79433"/>
                </a:solidFill>
              </a:rPr>
              <a:t>03. </a:t>
            </a:r>
            <a:r>
              <a:rPr lang="ko-KR" altLang="en-US" dirty="0" err="1"/>
              <a:t>파이썬</a:t>
            </a:r>
            <a:r>
              <a:rPr lang="ko-KR" altLang="en-US" dirty="0"/>
              <a:t> 개발 환경과 설치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43204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ko-KR" altLang="en-US" sz="2000" dirty="0" err="1"/>
              <a:t>파이썬</a:t>
            </a:r>
            <a:r>
              <a:rPr lang="ko-KR" altLang="en-US" sz="2000" dirty="0"/>
              <a:t> 인터프리터 설치</a:t>
            </a:r>
            <a:r>
              <a:rPr lang="en-US" altLang="ko-KR" sz="2000" dirty="0"/>
              <a:t>: </a:t>
            </a:r>
            <a:r>
              <a:rPr lang="en-US" altLang="ko-KR" sz="2000" dirty="0" err="1"/>
              <a:t>Miniconda</a:t>
            </a:r>
            <a:endParaRPr lang="en-US" altLang="ko-KR" sz="2000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+mj-lt"/>
              <a:buAutoNum type="arabicPeriod"/>
            </a:pPr>
            <a:r>
              <a:rPr lang="ko-KR" altLang="en-US" sz="1400" b="0" dirty="0"/>
              <a:t>우선 </a:t>
            </a:r>
            <a:r>
              <a:rPr lang="en-US" altLang="ko-KR" sz="1400" b="0" dirty="0" err="1"/>
              <a:t>Miniconda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다운로드 페이지</a:t>
            </a:r>
            <a:r>
              <a:rPr lang="en-US" altLang="ko-KR" sz="1400" b="0" dirty="0"/>
              <a:t>(https://conda.io/miniconda.html)</a:t>
            </a:r>
            <a:r>
              <a:rPr lang="ko-KR" altLang="en-US" sz="1400" b="0" dirty="0"/>
              <a:t>에서 ‘</a:t>
            </a:r>
            <a:r>
              <a:rPr lang="en-US" altLang="ko-KR" sz="1400" b="0" dirty="0"/>
              <a:t>Python3.x’</a:t>
            </a:r>
            <a:r>
              <a:rPr lang="ko-KR" altLang="en-US" sz="1400" b="0" dirty="0"/>
              <a:t>로 시작하는 버전의 윈도용 </a:t>
            </a:r>
            <a:r>
              <a:rPr lang="ko-KR" altLang="en-US" sz="1400" b="0" dirty="0" err="1"/>
              <a:t>인스톨러를</a:t>
            </a:r>
            <a:r>
              <a:rPr lang="ko-KR" altLang="en-US" sz="1400" b="0" dirty="0"/>
              <a:t> </a:t>
            </a:r>
            <a:r>
              <a:rPr lang="ko-KR" altLang="en-US" sz="1400" b="0" dirty="0" err="1"/>
              <a:t>다운로드한다</a:t>
            </a:r>
            <a:r>
              <a:rPr lang="en-US" altLang="ko-KR" sz="1400" b="0" dirty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9591" y="6309320"/>
            <a:ext cx="5328593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1100" b="1" dirty="0">
                <a:solidFill>
                  <a:schemeClr val="accent1"/>
                </a:solidFill>
              </a:rPr>
              <a:t>[ </a:t>
            </a:r>
            <a:r>
              <a:rPr lang="en-US" altLang="ko-KR" sz="1100" b="1" dirty="0" err="1">
                <a:solidFill>
                  <a:schemeClr val="accent1"/>
                </a:solidFill>
              </a:rPr>
              <a:t>Miniconda</a:t>
            </a:r>
            <a:r>
              <a:rPr lang="en-US" altLang="ko-KR" sz="1100" b="1" dirty="0">
                <a:solidFill>
                  <a:schemeClr val="accent1"/>
                </a:solidFill>
              </a:rPr>
              <a:t> </a:t>
            </a:r>
            <a:r>
              <a:rPr lang="ko-KR" altLang="en-US" sz="1100" b="1" dirty="0">
                <a:solidFill>
                  <a:schemeClr val="accent1"/>
                </a:solidFill>
              </a:rPr>
              <a:t>다운로드 페이지 </a:t>
            </a:r>
            <a:r>
              <a:rPr lang="en-US" altLang="ko-KR" sz="1100" b="1" dirty="0">
                <a:solidFill>
                  <a:schemeClr val="accent1"/>
                </a:solidFill>
              </a:rPr>
              <a:t>]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907704" y="5087091"/>
            <a:ext cx="1224136" cy="2164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305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79433"/>
                </a:solidFill>
              </a:rPr>
              <a:t>03. </a:t>
            </a:r>
            <a:r>
              <a:rPr lang="ko-KR" altLang="en-US" dirty="0" err="1"/>
              <a:t>파이썬</a:t>
            </a:r>
            <a:r>
              <a:rPr lang="ko-KR" altLang="en-US" dirty="0"/>
              <a:t> 개발 환경과 설치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76064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ko-KR" altLang="en-US" sz="2000" dirty="0" err="1"/>
              <a:t>파이썬</a:t>
            </a:r>
            <a:r>
              <a:rPr lang="ko-KR" altLang="en-US" sz="2000" dirty="0"/>
              <a:t> 인터프리터 설치</a:t>
            </a:r>
            <a:r>
              <a:rPr lang="en-US" altLang="ko-KR" sz="2000" dirty="0"/>
              <a:t>: </a:t>
            </a:r>
            <a:r>
              <a:rPr lang="en-US" altLang="ko-KR" sz="2000" dirty="0" err="1"/>
              <a:t>Miniconda</a:t>
            </a:r>
            <a:endParaRPr lang="en-US" altLang="ko-KR" sz="2000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+mj-lt"/>
              <a:buAutoNum type="arabicPeriod" startAt="2"/>
            </a:pPr>
            <a:r>
              <a:rPr lang="ko-KR" altLang="en-US" sz="1400" b="0" dirty="0" err="1"/>
              <a:t>다운로드한</a:t>
            </a:r>
            <a:r>
              <a:rPr lang="ko-KR" altLang="en-US" sz="1400" b="0" dirty="0"/>
              <a:t> </a:t>
            </a:r>
            <a:r>
              <a:rPr lang="ko-KR" altLang="en-US" sz="1400" b="0" dirty="0" err="1"/>
              <a:t>인스톨러를</a:t>
            </a:r>
            <a:r>
              <a:rPr lang="ko-KR" altLang="en-US" sz="1400" b="0" dirty="0"/>
              <a:t> 실행하고 </a:t>
            </a:r>
            <a:r>
              <a:rPr lang="en-US" altLang="ko-KR" sz="1400" b="0" dirty="0"/>
              <a:t>[Next]</a:t>
            </a:r>
            <a:r>
              <a:rPr lang="ko-KR" altLang="en-US" sz="1400" b="0" dirty="0"/>
              <a:t>를 클릭한 후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다음 화면에서 </a:t>
            </a:r>
            <a:r>
              <a:rPr lang="en-US" altLang="ko-KR" sz="1400" b="0" dirty="0"/>
              <a:t>[I Agree]</a:t>
            </a:r>
            <a:r>
              <a:rPr lang="ko-KR" altLang="en-US" sz="1400" b="0" dirty="0"/>
              <a:t>를 클릭한다</a:t>
            </a:r>
            <a:r>
              <a:rPr lang="en-US" altLang="ko-KR" sz="1400" b="0" dirty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9592" y="5229200"/>
            <a:ext cx="5328593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1100" b="1" dirty="0">
                <a:solidFill>
                  <a:schemeClr val="accent1"/>
                </a:solidFill>
              </a:rPr>
              <a:t>[ </a:t>
            </a:r>
            <a:r>
              <a:rPr lang="en-US" altLang="ko-KR" sz="1100" b="1" dirty="0" err="1">
                <a:solidFill>
                  <a:schemeClr val="accent1"/>
                </a:solidFill>
              </a:rPr>
              <a:t>Miniconda</a:t>
            </a:r>
            <a:r>
              <a:rPr lang="en-US" altLang="ko-KR" sz="1100" b="1" dirty="0">
                <a:solidFill>
                  <a:schemeClr val="accent1"/>
                </a:solidFill>
              </a:rPr>
              <a:t> </a:t>
            </a:r>
            <a:r>
              <a:rPr lang="ko-KR" altLang="en-US" sz="1100" b="1" dirty="0">
                <a:solidFill>
                  <a:schemeClr val="accent1"/>
                </a:solidFill>
              </a:rPr>
              <a:t>설치 진행 </a:t>
            </a:r>
            <a:r>
              <a:rPr lang="en-US" altLang="ko-KR" sz="1100" b="1" dirty="0">
                <a:solidFill>
                  <a:schemeClr val="accent1"/>
                </a:solidFill>
              </a:rPr>
              <a:t>]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00" y="2420888"/>
            <a:ext cx="7200000" cy="2764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5332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20" y="2406030"/>
            <a:ext cx="4410075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79433"/>
                </a:solidFill>
              </a:rPr>
              <a:t>03. </a:t>
            </a:r>
            <a:r>
              <a:rPr lang="ko-KR" altLang="en-US" dirty="0" err="1"/>
              <a:t>파이썬</a:t>
            </a:r>
            <a:r>
              <a:rPr lang="ko-KR" altLang="en-US" dirty="0"/>
              <a:t> 개발 환경과 설치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76064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ko-KR" altLang="en-US" sz="2000" dirty="0" err="1"/>
              <a:t>파이썬</a:t>
            </a:r>
            <a:r>
              <a:rPr lang="ko-KR" altLang="en-US" sz="2000" dirty="0"/>
              <a:t> 인터프리터 설치</a:t>
            </a:r>
            <a:r>
              <a:rPr lang="en-US" altLang="ko-KR" sz="2000" dirty="0"/>
              <a:t>: </a:t>
            </a:r>
            <a:r>
              <a:rPr lang="en-US" altLang="ko-KR" sz="2000" dirty="0" err="1"/>
              <a:t>Miniconda</a:t>
            </a:r>
            <a:endParaRPr lang="en-US" altLang="ko-KR" sz="2000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+mj-lt"/>
              <a:buAutoNum type="arabicPeriod" startAt="3"/>
            </a:pPr>
            <a:r>
              <a:rPr lang="ko-KR" altLang="en-US" sz="1400" b="0" dirty="0"/>
              <a:t>인스톨 타입 설정 창에서 ‘</a:t>
            </a:r>
            <a:r>
              <a:rPr lang="en-US" altLang="ko-KR" sz="1400" b="0" dirty="0"/>
              <a:t>All Users’</a:t>
            </a:r>
            <a:r>
              <a:rPr lang="ko-KR" altLang="en-US" sz="1400" b="0" dirty="0"/>
              <a:t>를 선택하고</a:t>
            </a:r>
            <a:r>
              <a:rPr lang="en-US" altLang="ko-KR" sz="1400" b="0" dirty="0"/>
              <a:t>, [Next]</a:t>
            </a:r>
            <a:r>
              <a:rPr lang="ko-KR" altLang="en-US" sz="1400" b="0" dirty="0"/>
              <a:t>를 클릭한다</a:t>
            </a:r>
            <a:r>
              <a:rPr lang="en-US" altLang="ko-KR" sz="1400" b="0" dirty="0"/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9592" y="5877272"/>
            <a:ext cx="5328593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1100" b="1" dirty="0">
                <a:solidFill>
                  <a:schemeClr val="accent1"/>
                </a:solidFill>
              </a:rPr>
              <a:t>[ </a:t>
            </a:r>
            <a:r>
              <a:rPr lang="en-US" altLang="ko-KR" sz="1100" b="1" dirty="0" err="1">
                <a:solidFill>
                  <a:schemeClr val="accent1"/>
                </a:solidFill>
              </a:rPr>
              <a:t>Miniconda</a:t>
            </a:r>
            <a:r>
              <a:rPr lang="en-US" altLang="ko-KR" sz="1100" b="1" dirty="0">
                <a:solidFill>
                  <a:schemeClr val="accent1"/>
                </a:solidFill>
              </a:rPr>
              <a:t> </a:t>
            </a:r>
            <a:r>
              <a:rPr lang="ko-KR" altLang="en-US" sz="1100" b="1" dirty="0">
                <a:solidFill>
                  <a:schemeClr val="accent1"/>
                </a:solidFill>
              </a:rPr>
              <a:t>인스톨 타입 설정 </a:t>
            </a:r>
            <a:r>
              <a:rPr lang="en-US" altLang="ko-KR" sz="1100" b="1" dirty="0">
                <a:solidFill>
                  <a:schemeClr val="accent1"/>
                </a:solidFill>
              </a:rPr>
              <a:t>]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178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20" y="2386980"/>
            <a:ext cx="4429125" cy="346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79433"/>
                </a:solidFill>
              </a:rPr>
              <a:t>03. </a:t>
            </a:r>
            <a:r>
              <a:rPr lang="ko-KR" altLang="en-US" dirty="0" err="1"/>
              <a:t>파이썬</a:t>
            </a:r>
            <a:r>
              <a:rPr lang="ko-KR" altLang="en-US" dirty="0"/>
              <a:t> 개발 환경과 설치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76064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ko-KR" altLang="en-US" sz="2000" dirty="0" err="1"/>
              <a:t>파이썬</a:t>
            </a:r>
            <a:r>
              <a:rPr lang="ko-KR" altLang="en-US" sz="2000" dirty="0"/>
              <a:t> 인터프리터 설치</a:t>
            </a:r>
            <a:r>
              <a:rPr lang="en-US" altLang="ko-KR" sz="2000" dirty="0"/>
              <a:t>: </a:t>
            </a:r>
            <a:r>
              <a:rPr lang="en-US" altLang="ko-KR" sz="2000" dirty="0" err="1"/>
              <a:t>Miniconda</a:t>
            </a:r>
            <a:endParaRPr lang="en-US" altLang="ko-KR" sz="2000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+mj-lt"/>
              <a:buAutoNum type="arabicPeriod" startAt="4"/>
            </a:pPr>
            <a:r>
              <a:rPr lang="ko-KR" altLang="en-US" sz="1400" b="0" dirty="0"/>
              <a:t>인스톨 경로 설정 창에서 </a:t>
            </a:r>
            <a:r>
              <a:rPr lang="en-US" altLang="ko-KR" sz="1400" b="0" dirty="0"/>
              <a:t>[Browse]</a:t>
            </a:r>
            <a:r>
              <a:rPr lang="ko-KR" altLang="en-US" sz="1400" b="0" dirty="0"/>
              <a:t>를 클릭하여 적절한 경로를 지정하고</a:t>
            </a:r>
            <a:r>
              <a:rPr lang="en-US" altLang="ko-KR" sz="1400" b="0" dirty="0"/>
              <a:t>, [Next]</a:t>
            </a:r>
            <a:r>
              <a:rPr lang="ko-KR" altLang="en-US" sz="1400" b="0" dirty="0"/>
              <a:t>를 클릭한다</a:t>
            </a:r>
            <a:r>
              <a:rPr lang="en-US" altLang="ko-KR" sz="1400" b="0" dirty="0"/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9592" y="5877272"/>
            <a:ext cx="5328593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1100" b="1" dirty="0">
                <a:solidFill>
                  <a:schemeClr val="accent1"/>
                </a:solidFill>
              </a:rPr>
              <a:t>[ </a:t>
            </a:r>
            <a:r>
              <a:rPr lang="en-US" altLang="ko-KR" sz="1100" b="1" dirty="0" err="1">
                <a:solidFill>
                  <a:schemeClr val="accent1"/>
                </a:solidFill>
              </a:rPr>
              <a:t>Miniconda</a:t>
            </a:r>
            <a:r>
              <a:rPr lang="en-US" altLang="ko-KR" sz="1100" b="1" dirty="0">
                <a:solidFill>
                  <a:schemeClr val="accent1"/>
                </a:solidFill>
              </a:rPr>
              <a:t> </a:t>
            </a:r>
            <a:r>
              <a:rPr lang="ko-KR" altLang="en-US" sz="1100" b="1" dirty="0">
                <a:solidFill>
                  <a:schemeClr val="accent1"/>
                </a:solidFill>
              </a:rPr>
              <a:t>인스톨 경로 설정 </a:t>
            </a:r>
            <a:r>
              <a:rPr lang="en-US" altLang="ko-KR" sz="1100" b="1" dirty="0">
                <a:solidFill>
                  <a:schemeClr val="accent1"/>
                </a:solidFill>
              </a:rPr>
              <a:t>]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037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20" y="2386980"/>
            <a:ext cx="4438650" cy="346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79433"/>
                </a:solidFill>
              </a:rPr>
              <a:t>03. </a:t>
            </a:r>
            <a:r>
              <a:rPr lang="ko-KR" altLang="en-US" dirty="0" err="1"/>
              <a:t>파이썬</a:t>
            </a:r>
            <a:r>
              <a:rPr lang="ko-KR" altLang="en-US" dirty="0"/>
              <a:t> 개발 환경과 설치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04056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ko-KR" altLang="en-US" sz="2000" dirty="0" err="1"/>
              <a:t>파이썬</a:t>
            </a:r>
            <a:r>
              <a:rPr lang="ko-KR" altLang="en-US" sz="2000" dirty="0"/>
              <a:t> 인터프리터 설치</a:t>
            </a:r>
            <a:r>
              <a:rPr lang="en-US" altLang="ko-KR" sz="2000" dirty="0"/>
              <a:t>: </a:t>
            </a:r>
            <a:r>
              <a:rPr lang="en-US" altLang="ko-KR" sz="2000" dirty="0" err="1"/>
              <a:t>Miniconda</a:t>
            </a:r>
            <a:endParaRPr lang="en-US" altLang="ko-KR" sz="2000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+mj-lt"/>
              <a:buAutoNum type="arabicPeriod" startAt="5"/>
            </a:pPr>
            <a:r>
              <a:rPr lang="ko-KR" altLang="en-US" sz="1400" b="0" dirty="0" err="1"/>
              <a:t>인스톱</a:t>
            </a:r>
            <a:r>
              <a:rPr lang="ko-KR" altLang="en-US" sz="1400" b="0" dirty="0"/>
              <a:t> 옵션 설정 창에서 체크박스를 모두 체크한 후</a:t>
            </a:r>
            <a:r>
              <a:rPr lang="en-US" altLang="ko-KR" sz="1400" b="0" dirty="0"/>
              <a:t>, [Install]</a:t>
            </a:r>
            <a:r>
              <a:rPr lang="ko-KR" altLang="en-US" sz="1400" b="0" dirty="0"/>
              <a:t>을 클릭한다</a:t>
            </a:r>
            <a:r>
              <a:rPr lang="en-US" altLang="ko-KR" sz="1400" b="0" dirty="0"/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9592" y="5877272"/>
            <a:ext cx="5328593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1100" b="1" dirty="0">
                <a:solidFill>
                  <a:schemeClr val="accent1"/>
                </a:solidFill>
              </a:rPr>
              <a:t>[ </a:t>
            </a:r>
            <a:r>
              <a:rPr lang="en-US" altLang="ko-KR" sz="1100" b="1" dirty="0" err="1">
                <a:solidFill>
                  <a:schemeClr val="accent1"/>
                </a:solidFill>
              </a:rPr>
              <a:t>Miniconda</a:t>
            </a:r>
            <a:r>
              <a:rPr lang="en-US" altLang="ko-KR" sz="1100" b="1" dirty="0">
                <a:solidFill>
                  <a:schemeClr val="accent1"/>
                </a:solidFill>
              </a:rPr>
              <a:t> </a:t>
            </a:r>
            <a:r>
              <a:rPr lang="ko-KR" altLang="en-US" sz="1100" b="1" dirty="0">
                <a:solidFill>
                  <a:schemeClr val="accent1"/>
                </a:solidFill>
              </a:rPr>
              <a:t>인스톨 옵션 설정 </a:t>
            </a:r>
            <a:r>
              <a:rPr lang="en-US" altLang="ko-KR" sz="1100" b="1" dirty="0">
                <a:solidFill>
                  <a:schemeClr val="accent1"/>
                </a:solidFill>
              </a:rPr>
              <a:t>]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06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79433"/>
                </a:solidFill>
              </a:rPr>
              <a:t>03. </a:t>
            </a:r>
            <a:r>
              <a:rPr lang="ko-KR" altLang="en-US" dirty="0" err="1"/>
              <a:t>파이썬</a:t>
            </a:r>
            <a:r>
              <a:rPr lang="ko-KR" altLang="en-US" dirty="0"/>
              <a:t> 개발 환경과 설치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04056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ko-KR" altLang="en-US" sz="2000" dirty="0" err="1"/>
              <a:t>파이썬</a:t>
            </a:r>
            <a:r>
              <a:rPr lang="ko-KR" altLang="en-US" sz="2000" dirty="0"/>
              <a:t> 인터프리터 설치</a:t>
            </a:r>
            <a:r>
              <a:rPr lang="en-US" altLang="ko-KR" sz="2000" dirty="0"/>
              <a:t>: </a:t>
            </a:r>
            <a:r>
              <a:rPr lang="en-US" altLang="ko-KR" sz="2000" dirty="0" err="1"/>
              <a:t>Miniconda</a:t>
            </a:r>
            <a:endParaRPr lang="en-US" altLang="ko-KR" sz="2000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+mj-lt"/>
              <a:buAutoNum type="arabicPeriod" startAt="6"/>
            </a:pPr>
            <a:r>
              <a:rPr lang="ko-KR" altLang="en-US" sz="1400" b="0" dirty="0"/>
              <a:t>설치가 완료되면 </a:t>
            </a:r>
            <a:r>
              <a:rPr lang="en-US" altLang="ko-KR" sz="1400" b="0" dirty="0"/>
              <a:t>&lt;</a:t>
            </a:r>
            <a:r>
              <a:rPr lang="ko-KR" altLang="en-US" sz="1400" b="0" dirty="0"/>
              <a:t>윈도</a:t>
            </a:r>
            <a:r>
              <a:rPr lang="en-US" altLang="ko-KR" sz="1400" b="0" dirty="0"/>
              <a:t>&gt;</a:t>
            </a:r>
            <a:r>
              <a:rPr lang="ko-KR" altLang="en-US" sz="1400" b="0" dirty="0"/>
              <a:t> </a:t>
            </a:r>
            <a:r>
              <a:rPr lang="en-US" altLang="ko-KR" sz="1400" b="0" dirty="0"/>
              <a:t>+ &lt;R&gt; </a:t>
            </a:r>
            <a:r>
              <a:rPr lang="ko-KR" altLang="en-US" sz="1400" b="0" dirty="0"/>
              <a:t>키를 누른 후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실행 창에서 ‘</a:t>
            </a:r>
            <a:r>
              <a:rPr lang="en-US" altLang="ko-KR" sz="1400" b="0" dirty="0" err="1"/>
              <a:t>cmd</a:t>
            </a:r>
            <a:r>
              <a:rPr lang="en-US" altLang="ko-KR" sz="1400" b="0" dirty="0"/>
              <a:t>’</a:t>
            </a:r>
            <a:r>
              <a:rPr lang="ko-KR" altLang="en-US" sz="1400" b="0" dirty="0"/>
              <a:t>를 입력하고 </a:t>
            </a:r>
            <a:r>
              <a:rPr lang="en-US" altLang="ko-KR" sz="1400" b="0" dirty="0"/>
              <a:t>&lt;Enter&gt; </a:t>
            </a:r>
            <a:r>
              <a:rPr lang="ko-KR" altLang="en-US" sz="1400" b="0" dirty="0"/>
              <a:t>키를 누른다</a:t>
            </a:r>
            <a:r>
              <a:rPr lang="en-US" altLang="ko-KR" sz="1400" b="0" dirty="0"/>
              <a:t>. </a:t>
            </a:r>
            <a:r>
              <a:rPr lang="en-US" altLang="ko-KR" sz="1400" b="0" dirty="0" err="1"/>
              <a:t>cmd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창이 열리면 ‘</a:t>
            </a:r>
            <a:r>
              <a:rPr lang="en-US" altLang="ko-KR" sz="1400" b="0" dirty="0"/>
              <a:t>python’</a:t>
            </a:r>
            <a:r>
              <a:rPr lang="ko-KR" altLang="en-US" sz="1400" b="0" dirty="0"/>
              <a:t>을 입력한 후 </a:t>
            </a:r>
            <a:r>
              <a:rPr lang="en-US" altLang="ko-KR" sz="1400" b="0" dirty="0"/>
              <a:t>&lt;Enter&gt; </a:t>
            </a:r>
            <a:r>
              <a:rPr lang="ko-KR" altLang="en-US" sz="1400" b="0" dirty="0"/>
              <a:t>키를 눌러 </a:t>
            </a:r>
            <a:r>
              <a:rPr lang="ko-KR" altLang="en-US" sz="1400" b="0" dirty="0" err="1"/>
              <a:t>파이썬이</a:t>
            </a:r>
            <a:r>
              <a:rPr lang="ko-KR" altLang="en-US" sz="1400" b="0" dirty="0"/>
              <a:t> 작동하는지 확인한다</a:t>
            </a:r>
            <a:r>
              <a:rPr lang="en-US" altLang="ko-KR" sz="1400" b="0" dirty="0"/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9592" y="4869160"/>
            <a:ext cx="5328593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1100" b="1" dirty="0">
                <a:solidFill>
                  <a:schemeClr val="accent1"/>
                </a:solidFill>
              </a:rPr>
              <a:t>[ </a:t>
            </a:r>
            <a:r>
              <a:rPr lang="ko-KR" altLang="en-US" sz="1100" b="1" dirty="0" err="1">
                <a:solidFill>
                  <a:schemeClr val="accent1"/>
                </a:solidFill>
              </a:rPr>
              <a:t>파이썬</a:t>
            </a:r>
            <a:r>
              <a:rPr lang="ko-KR" altLang="en-US" sz="1100" b="1" dirty="0">
                <a:solidFill>
                  <a:schemeClr val="accent1"/>
                </a:solidFill>
              </a:rPr>
              <a:t> 인터프리터 실행 </a:t>
            </a:r>
            <a:r>
              <a:rPr lang="en-US" altLang="ko-KR" sz="1100" b="1" dirty="0">
                <a:solidFill>
                  <a:schemeClr val="accent1"/>
                </a:solidFill>
              </a:rPr>
              <a:t>]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20" y="2996952"/>
            <a:ext cx="7200000" cy="1661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0676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20" y="2708920"/>
            <a:ext cx="5400000" cy="2634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79433"/>
                </a:solidFill>
              </a:rPr>
              <a:t>03. </a:t>
            </a:r>
            <a:r>
              <a:rPr lang="ko-KR" altLang="en-US" dirty="0" err="1"/>
              <a:t>파이썬</a:t>
            </a:r>
            <a:r>
              <a:rPr lang="ko-KR" altLang="en-US" dirty="0"/>
              <a:t> 개발 환경과 설치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76064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ko-KR" altLang="en-US" sz="2000" dirty="0" err="1"/>
              <a:t>파이썬</a:t>
            </a:r>
            <a:r>
              <a:rPr lang="ko-KR" altLang="en-US" sz="2000" dirty="0"/>
              <a:t> 코드 편집기 설치</a:t>
            </a:r>
            <a:r>
              <a:rPr lang="en-US" altLang="ko-KR" sz="2000" dirty="0"/>
              <a:t>: Atom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+mj-lt"/>
              <a:buAutoNum type="arabicPeriod"/>
            </a:pPr>
            <a:r>
              <a:rPr lang="en-US" altLang="ko-KR" sz="1400" b="0" dirty="0"/>
              <a:t>Atom</a:t>
            </a:r>
            <a:r>
              <a:rPr lang="ko-KR" altLang="en-US" sz="1400" b="0" dirty="0"/>
              <a:t>은 플러그인 등의 업데이트를 위해 </a:t>
            </a:r>
            <a:r>
              <a:rPr lang="en-US" altLang="ko-KR" sz="1400" b="0" dirty="0" err="1"/>
              <a:t>Git</a:t>
            </a:r>
            <a:r>
              <a:rPr lang="ko-KR" altLang="en-US" sz="1400" b="0" dirty="0"/>
              <a:t>을 사용한다</a:t>
            </a:r>
            <a:r>
              <a:rPr lang="en-US" altLang="ko-KR" sz="1400" b="0" dirty="0"/>
              <a:t>. </a:t>
            </a:r>
            <a:r>
              <a:rPr lang="en-US" altLang="ko-KR" sz="1400" b="0" dirty="0" err="1"/>
              <a:t>Git</a:t>
            </a:r>
            <a:r>
              <a:rPr lang="ko-KR" altLang="en-US" sz="1400" b="0" dirty="0"/>
              <a:t>의 다운로드 페이지</a:t>
            </a:r>
            <a:r>
              <a:rPr lang="en-US" altLang="ko-KR" sz="1400" b="0" dirty="0"/>
              <a:t>(https://git-scm.com/download/win)</a:t>
            </a:r>
            <a:r>
              <a:rPr lang="ko-KR" altLang="en-US" sz="1400" b="0" dirty="0"/>
              <a:t>에서 </a:t>
            </a:r>
            <a:r>
              <a:rPr lang="en-US" altLang="ko-KR" sz="1400" b="0" dirty="0" err="1"/>
              <a:t>Git</a:t>
            </a:r>
            <a:r>
              <a:rPr lang="ko-KR" altLang="en-US" sz="1400" b="0" dirty="0"/>
              <a:t>을 </a:t>
            </a:r>
            <a:r>
              <a:rPr lang="ko-KR" altLang="en-US" sz="1400" b="0" dirty="0" err="1"/>
              <a:t>다운로드한</a:t>
            </a:r>
            <a:r>
              <a:rPr lang="ko-KR" altLang="en-US" sz="1400" b="0" dirty="0"/>
              <a:t> 후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인스톨 파일을 설치한다</a:t>
            </a:r>
            <a:r>
              <a:rPr lang="en-US" altLang="ko-KR" sz="1400" b="0" dirty="0"/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5820" y="5373216"/>
            <a:ext cx="5328593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1100" b="1" dirty="0">
                <a:solidFill>
                  <a:schemeClr val="accent1"/>
                </a:solidFill>
              </a:rPr>
              <a:t>[ </a:t>
            </a:r>
            <a:r>
              <a:rPr lang="en-US" altLang="ko-KR" sz="1100" b="1" dirty="0" err="1">
                <a:solidFill>
                  <a:schemeClr val="accent1"/>
                </a:solidFill>
              </a:rPr>
              <a:t>Git</a:t>
            </a:r>
            <a:r>
              <a:rPr lang="en-US" altLang="ko-KR" sz="1100" b="1" dirty="0">
                <a:solidFill>
                  <a:schemeClr val="accent1"/>
                </a:solidFill>
              </a:rPr>
              <a:t> </a:t>
            </a:r>
            <a:r>
              <a:rPr lang="ko-KR" altLang="en-US" sz="1100" b="1" dirty="0">
                <a:solidFill>
                  <a:schemeClr val="accent1"/>
                </a:solidFill>
              </a:rPr>
              <a:t>다운로드 페이지 </a:t>
            </a:r>
            <a:r>
              <a:rPr lang="en-US" altLang="ko-KR" sz="1100" b="1" dirty="0">
                <a:solidFill>
                  <a:schemeClr val="accent1"/>
                </a:solidFill>
              </a:rPr>
              <a:t>]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169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20" y="2708920"/>
            <a:ext cx="5400000" cy="32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79433"/>
                </a:solidFill>
              </a:rPr>
              <a:t>03. </a:t>
            </a:r>
            <a:r>
              <a:rPr lang="ko-KR" altLang="en-US" dirty="0" err="1"/>
              <a:t>파이썬</a:t>
            </a:r>
            <a:r>
              <a:rPr lang="ko-KR" altLang="en-US" dirty="0"/>
              <a:t> 개발 환경과 설치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04056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ko-KR" altLang="en-US" sz="2000" dirty="0" err="1"/>
              <a:t>파이썬</a:t>
            </a:r>
            <a:r>
              <a:rPr lang="ko-KR" altLang="en-US" sz="2000" dirty="0"/>
              <a:t> 코드 편집기 설치</a:t>
            </a:r>
            <a:r>
              <a:rPr lang="en-US" altLang="ko-KR" sz="2000" dirty="0"/>
              <a:t>: Atom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+mj-lt"/>
              <a:buAutoNum type="arabicPeriod" startAt="2"/>
            </a:pPr>
            <a:r>
              <a:rPr lang="en-US" altLang="ko-KR" sz="1400" b="0" dirty="0"/>
              <a:t>Atom</a:t>
            </a:r>
            <a:r>
              <a:rPr lang="ko-KR" altLang="en-US" sz="1400" b="0" dirty="0"/>
              <a:t>을 다운로드하기 위해 </a:t>
            </a:r>
            <a:r>
              <a:rPr lang="en-US" altLang="ko-KR" sz="1400" b="0" dirty="0"/>
              <a:t>Atom </a:t>
            </a:r>
            <a:r>
              <a:rPr lang="ko-KR" altLang="en-US" sz="1400" b="0" dirty="0"/>
              <a:t>공식 홈페이지</a:t>
            </a:r>
            <a:r>
              <a:rPr lang="en-US" altLang="ko-KR" sz="1400" b="0" dirty="0"/>
              <a:t>(https://atom.io)</a:t>
            </a:r>
            <a:r>
              <a:rPr lang="ko-KR" altLang="en-US" sz="1400" b="0" dirty="0"/>
              <a:t>에서 </a:t>
            </a:r>
            <a:r>
              <a:rPr lang="en-US" altLang="ko-KR" sz="1400" b="0" dirty="0"/>
              <a:t>[Download] </a:t>
            </a:r>
            <a:r>
              <a:rPr lang="ko-KR" altLang="en-US" sz="1400" b="0" dirty="0"/>
              <a:t>버튼을 클릭하여 설치 파일을 </a:t>
            </a:r>
            <a:r>
              <a:rPr lang="ko-KR" altLang="en-US" sz="1400" b="0" dirty="0" err="1"/>
              <a:t>다운로드한다</a:t>
            </a:r>
            <a:r>
              <a:rPr lang="en-US" altLang="ko-KR" sz="1400" b="0" dirty="0"/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5820" y="5949280"/>
            <a:ext cx="5328593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1100" b="1" dirty="0">
                <a:solidFill>
                  <a:schemeClr val="accent1"/>
                </a:solidFill>
              </a:rPr>
              <a:t>[ Atom </a:t>
            </a:r>
            <a:r>
              <a:rPr lang="ko-KR" altLang="en-US" sz="1100" b="1" dirty="0">
                <a:solidFill>
                  <a:schemeClr val="accent1"/>
                </a:solidFill>
              </a:rPr>
              <a:t>홈페이지 </a:t>
            </a:r>
            <a:r>
              <a:rPr lang="en-US" altLang="ko-KR" sz="1100" b="1" dirty="0">
                <a:solidFill>
                  <a:schemeClr val="accent1"/>
                </a:solidFill>
              </a:rPr>
              <a:t>]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441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/>
          <a:lstStyle/>
          <a:p>
            <a:r>
              <a:rPr lang="ko-KR" altLang="en-US" dirty="0"/>
              <a:t>프로그래밍 언어의 이해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97357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79433"/>
                </a:solidFill>
              </a:rPr>
              <a:t>03. </a:t>
            </a:r>
            <a:r>
              <a:rPr lang="ko-KR" altLang="en-US" dirty="0" err="1"/>
              <a:t>파이썬</a:t>
            </a:r>
            <a:r>
              <a:rPr lang="ko-KR" altLang="en-US" dirty="0"/>
              <a:t> 개발 환경과 설치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76064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ko-KR" altLang="en-US" sz="2000" dirty="0" err="1"/>
              <a:t>파이썬</a:t>
            </a:r>
            <a:r>
              <a:rPr lang="ko-KR" altLang="en-US" sz="2000" dirty="0"/>
              <a:t> 코드 편집기 설치</a:t>
            </a:r>
            <a:r>
              <a:rPr lang="en-US" altLang="ko-KR" sz="2000" dirty="0"/>
              <a:t>: Atom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+mj-lt"/>
              <a:buAutoNum type="arabicPeriod" startAt="3"/>
            </a:pPr>
            <a:r>
              <a:rPr lang="ko-KR" altLang="en-US" sz="1400" b="0" dirty="0" err="1"/>
              <a:t>다운로드한</a:t>
            </a:r>
            <a:r>
              <a:rPr lang="ko-KR" altLang="en-US" sz="1400" b="0" dirty="0"/>
              <a:t> </a:t>
            </a:r>
            <a:r>
              <a:rPr lang="en-US" altLang="ko-KR" sz="1400" b="0" dirty="0"/>
              <a:t>Atom </a:t>
            </a:r>
            <a:r>
              <a:rPr lang="ko-KR" altLang="en-US" sz="1400" b="0" dirty="0"/>
              <a:t>설치 파일을 실행하고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설치를 진행한다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설치 파일을 실행하면 다음 이미지가 나타나면서 설치가 시작된다</a:t>
            </a:r>
            <a:r>
              <a:rPr lang="en-US" altLang="ko-KR" sz="1400" b="0" dirty="0"/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5820" y="5949280"/>
            <a:ext cx="5328593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1100" b="1" dirty="0">
                <a:solidFill>
                  <a:schemeClr val="accent1"/>
                </a:solidFill>
              </a:rPr>
              <a:t>[ Atom </a:t>
            </a:r>
            <a:r>
              <a:rPr lang="ko-KR" altLang="en-US" sz="1100" b="1" dirty="0">
                <a:solidFill>
                  <a:schemeClr val="accent1"/>
                </a:solidFill>
              </a:rPr>
              <a:t>설치 이미지 </a:t>
            </a:r>
            <a:r>
              <a:rPr lang="en-US" altLang="ko-KR" sz="1100" b="1" dirty="0">
                <a:solidFill>
                  <a:schemeClr val="accent1"/>
                </a:solidFill>
              </a:rPr>
              <a:t>]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20" y="2708920"/>
            <a:ext cx="3240360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6484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79433"/>
                </a:solidFill>
              </a:rPr>
              <a:t>03. </a:t>
            </a:r>
            <a:r>
              <a:rPr lang="ko-KR" altLang="en-US" dirty="0" err="1"/>
              <a:t>파이썬</a:t>
            </a:r>
            <a:r>
              <a:rPr lang="ko-KR" altLang="en-US" dirty="0"/>
              <a:t> 개발 환경과 설치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76064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ko-KR" altLang="en-US" sz="2000" dirty="0" err="1"/>
              <a:t>파이썬</a:t>
            </a:r>
            <a:r>
              <a:rPr lang="ko-KR" altLang="en-US" sz="2000" dirty="0"/>
              <a:t> 코드 편집기 설치</a:t>
            </a:r>
            <a:r>
              <a:rPr lang="en-US" altLang="ko-KR" sz="2000" dirty="0"/>
              <a:t>: Atom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1870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+mj-lt"/>
              <a:buAutoNum type="arabicPeriod" startAt="4"/>
            </a:pPr>
            <a:r>
              <a:rPr lang="en-US" altLang="ko-KR" sz="1400" b="0" dirty="0"/>
              <a:t>Atom</a:t>
            </a:r>
            <a:r>
              <a:rPr lang="ko-KR" altLang="en-US" sz="1400" b="0" dirty="0"/>
              <a:t>으로 </a:t>
            </a:r>
            <a:r>
              <a:rPr lang="ko-KR" altLang="en-US" sz="1400" b="0" dirty="0" err="1"/>
              <a:t>파이썬을</a:t>
            </a:r>
            <a:r>
              <a:rPr lang="ko-KR" altLang="en-US" sz="1400" b="0" dirty="0"/>
              <a:t> 실행하는 방법은 몇 가지가 있는데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이 책에서는 </a:t>
            </a:r>
            <a:r>
              <a:rPr lang="en-US" altLang="ko-KR" sz="1400" b="0" dirty="0" err="1"/>
              <a:t>cmd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창에서 </a:t>
            </a:r>
            <a:r>
              <a:rPr lang="en-US" altLang="ko-KR" sz="1400" b="0" dirty="0"/>
              <a:t>Atom</a:t>
            </a:r>
            <a:r>
              <a:rPr lang="ko-KR" altLang="en-US" sz="1400" b="0" dirty="0"/>
              <a:t>을 실행하는 방법을 사용한다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먼저 </a:t>
            </a:r>
            <a:r>
              <a:rPr lang="en-US" altLang="ko-KR" sz="1400" b="0" dirty="0" err="1"/>
              <a:t>cmd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창을 실행한다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일반적으로 프로그래밍 작업 환경을 만들기 위해 ‘</a:t>
            </a:r>
            <a:r>
              <a:rPr lang="en-US" altLang="ko-KR" sz="1400" b="0" dirty="0"/>
              <a:t>workspace’</a:t>
            </a:r>
            <a:r>
              <a:rPr lang="ko-KR" altLang="en-US" sz="1400" b="0" dirty="0"/>
              <a:t>라는 폴더를 만드는데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이를 위해 </a:t>
            </a:r>
            <a:r>
              <a:rPr lang="en-US" altLang="ko-KR" sz="1400" b="0" dirty="0" err="1"/>
              <a:t>cmd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창에서 ‘</a:t>
            </a:r>
            <a:r>
              <a:rPr lang="en-US" altLang="ko-KR" sz="1400" b="0" dirty="0" err="1"/>
              <a:t>mkdirworkspace</a:t>
            </a:r>
            <a:r>
              <a:rPr lang="en-US" altLang="ko-KR" sz="1400" b="0" dirty="0"/>
              <a:t>’</a:t>
            </a:r>
            <a:r>
              <a:rPr lang="ko-KR" altLang="en-US" sz="1400" b="0" dirty="0"/>
              <a:t>를 입력하고 </a:t>
            </a:r>
            <a:r>
              <a:rPr lang="en-US" altLang="ko-KR" sz="1400" b="0" dirty="0"/>
              <a:t>&lt;Enter&gt; </a:t>
            </a:r>
            <a:r>
              <a:rPr lang="ko-KR" altLang="en-US" sz="1400" b="0" dirty="0"/>
              <a:t>키를 누르면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새로운 ‘</a:t>
            </a:r>
            <a:r>
              <a:rPr lang="en-US" altLang="ko-KR" sz="1400" b="0" dirty="0"/>
              <a:t>workspace’ </a:t>
            </a:r>
            <a:r>
              <a:rPr lang="ko-KR" altLang="en-US" sz="1400" b="0" dirty="0"/>
              <a:t>폴더가 생성된다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이후 ‘</a:t>
            </a:r>
            <a:r>
              <a:rPr lang="en-US" altLang="ko-KR" sz="1400" b="0" dirty="0"/>
              <a:t>cd workspace’ </a:t>
            </a:r>
            <a:r>
              <a:rPr lang="ko-KR" altLang="en-US" sz="1400" b="0" dirty="0"/>
              <a:t>명령어로 해당 폴더에 이동하여 ‘</a:t>
            </a:r>
            <a:r>
              <a:rPr lang="en-US" altLang="ko-KR" sz="1400" b="0" dirty="0"/>
              <a:t>atom’</a:t>
            </a:r>
            <a:r>
              <a:rPr lang="ko-KR" altLang="en-US" sz="1400" b="0" dirty="0"/>
              <a:t>을 입력하고 </a:t>
            </a:r>
            <a:r>
              <a:rPr lang="en-US" altLang="ko-KR" sz="1400" b="0" dirty="0"/>
              <a:t>&lt;Enter&gt; </a:t>
            </a:r>
            <a:r>
              <a:rPr lang="ko-KR" altLang="en-US" sz="1400" b="0" dirty="0"/>
              <a:t>키를 누르면 </a:t>
            </a:r>
            <a:r>
              <a:rPr lang="en-US" altLang="ko-KR" sz="1400" b="0" dirty="0"/>
              <a:t>Atom</a:t>
            </a:r>
            <a:r>
              <a:rPr lang="ko-KR" altLang="en-US" sz="1400" b="0" dirty="0"/>
              <a:t>이 실행된다</a:t>
            </a:r>
            <a:r>
              <a:rPr lang="en-US" altLang="ko-KR" sz="1400" b="0" dirty="0"/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9592" y="5805264"/>
            <a:ext cx="3673791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1100" b="1" dirty="0">
                <a:solidFill>
                  <a:schemeClr val="accent1"/>
                </a:solidFill>
              </a:rPr>
              <a:t>[ </a:t>
            </a:r>
            <a:r>
              <a:rPr lang="en-US" altLang="ko-KR" sz="1100" b="1" dirty="0" err="1">
                <a:solidFill>
                  <a:schemeClr val="accent1"/>
                </a:solidFill>
              </a:rPr>
              <a:t>cmd</a:t>
            </a:r>
            <a:r>
              <a:rPr lang="en-US" altLang="ko-KR" sz="1100" b="1" dirty="0">
                <a:solidFill>
                  <a:schemeClr val="accent1"/>
                </a:solidFill>
              </a:rPr>
              <a:t> </a:t>
            </a:r>
            <a:r>
              <a:rPr lang="ko-KR" altLang="en-US" sz="1100" b="1" dirty="0">
                <a:solidFill>
                  <a:schemeClr val="accent1"/>
                </a:solidFill>
              </a:rPr>
              <a:t>창에서 </a:t>
            </a:r>
            <a:r>
              <a:rPr lang="en-US" altLang="ko-KR" sz="1100" b="1" dirty="0">
                <a:solidFill>
                  <a:schemeClr val="accent1"/>
                </a:solidFill>
              </a:rPr>
              <a:t>workspace </a:t>
            </a:r>
            <a:r>
              <a:rPr lang="ko-KR" altLang="en-US" sz="1100" b="1" dirty="0">
                <a:solidFill>
                  <a:schemeClr val="accent1"/>
                </a:solidFill>
              </a:rPr>
              <a:t>폴더 생성하고</a:t>
            </a:r>
            <a:r>
              <a:rPr lang="en-US" altLang="ko-KR" sz="1100" b="1" dirty="0">
                <a:solidFill>
                  <a:schemeClr val="accent1"/>
                </a:solidFill>
              </a:rPr>
              <a:t>, Atom </a:t>
            </a:r>
            <a:r>
              <a:rPr lang="ko-KR" altLang="en-US" sz="1100" b="1" dirty="0">
                <a:solidFill>
                  <a:schemeClr val="accent1"/>
                </a:solidFill>
              </a:rPr>
              <a:t>실행 </a:t>
            </a:r>
            <a:r>
              <a:rPr lang="en-US" altLang="ko-KR" sz="1100" b="1" dirty="0">
                <a:solidFill>
                  <a:schemeClr val="accent1"/>
                </a:solidFill>
              </a:rPr>
              <a:t>]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21" y="3715748"/>
            <a:ext cx="3666919" cy="1873492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874121" y="5805264"/>
            <a:ext cx="5328593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1100" b="1" dirty="0">
                <a:solidFill>
                  <a:schemeClr val="accent1"/>
                </a:solidFill>
              </a:rPr>
              <a:t>[ Atom </a:t>
            </a:r>
            <a:r>
              <a:rPr lang="ko-KR" altLang="en-US" sz="1100" b="1" dirty="0">
                <a:solidFill>
                  <a:schemeClr val="accent1"/>
                </a:solidFill>
              </a:rPr>
              <a:t>화면 </a:t>
            </a:r>
            <a:r>
              <a:rPr lang="en-US" altLang="ko-KR" sz="1100" b="1" dirty="0">
                <a:solidFill>
                  <a:schemeClr val="accent1"/>
                </a:solidFill>
              </a:rPr>
              <a:t>]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681975"/>
            <a:ext cx="3016921" cy="1979273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36162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35882" y="1778052"/>
            <a:ext cx="8068566" cy="1650948"/>
          </a:xfrm>
          <a:prstGeom prst="rect">
            <a:avLst/>
          </a:prstGeom>
          <a:solidFill>
            <a:srgbClr val="EB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16830" y="1333456"/>
            <a:ext cx="6071394" cy="444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2267744" y="1196752"/>
            <a:ext cx="6552728" cy="459607"/>
          </a:xfrm>
        </p:spPr>
        <p:txBody>
          <a:bodyPr/>
          <a:lstStyle/>
          <a:p>
            <a:pPr marL="0" indent="0">
              <a:buClr>
                <a:srgbClr val="DA6EAB"/>
              </a:buClr>
              <a:buNone/>
            </a:pPr>
            <a:r>
              <a:rPr lang="ko-KR" altLang="en-US" sz="2000" dirty="0"/>
              <a:t>바탕화면의 아이콘을 클릭하여 </a:t>
            </a:r>
            <a:r>
              <a:rPr lang="en-US" altLang="ko-KR" sz="2000" dirty="0"/>
              <a:t>Atom</a:t>
            </a:r>
            <a:r>
              <a:rPr lang="ko-KR" altLang="en-US" sz="2000" dirty="0"/>
              <a:t>을 실행하는 방법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700439" y="1994076"/>
            <a:ext cx="7759993" cy="1002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/>
              <a:t>바탕화면의 단축 아이콘을 사용하여 </a:t>
            </a:r>
            <a:r>
              <a:rPr lang="en-US" altLang="ko-KR" sz="1400" b="0" dirty="0"/>
              <a:t>Atom</a:t>
            </a:r>
            <a:r>
              <a:rPr lang="ko-KR" altLang="en-US" sz="1400" b="0" dirty="0"/>
              <a:t>을 실행하는 방법이 가장 간단하지만</a:t>
            </a:r>
            <a:r>
              <a:rPr lang="en-US" altLang="ko-KR" sz="1400" b="0" dirty="0"/>
              <a:t>, Atom</a:t>
            </a:r>
            <a:r>
              <a:rPr lang="ko-KR" altLang="en-US" sz="1400" b="0" dirty="0"/>
              <a:t>의 특성상 특정 디렉터리</a:t>
            </a:r>
            <a:r>
              <a:rPr lang="en-US" altLang="ko-KR" sz="1400" b="0" dirty="0"/>
              <a:t>(</a:t>
            </a:r>
            <a:r>
              <a:rPr lang="ko-KR" altLang="en-US" sz="1400" b="0" dirty="0"/>
              <a:t>폴더</a:t>
            </a:r>
            <a:r>
              <a:rPr lang="en-US" altLang="ko-KR" sz="1400" b="0" dirty="0"/>
              <a:t>)</a:t>
            </a:r>
            <a:r>
              <a:rPr lang="ko-KR" altLang="en-US" sz="1400" b="0" dirty="0"/>
              <a:t>에서 실행하는 경우가 많아 단순히 단축 아이콘의 더블클릭으로 실행할 경우 어려움이 있을 수 있다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따라서 </a:t>
            </a:r>
            <a:r>
              <a:rPr lang="en-US" altLang="ko-KR" sz="1400" b="0" dirty="0" err="1"/>
              <a:t>cmd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창에서 실행하는 방법을 추천한다</a:t>
            </a:r>
            <a:r>
              <a:rPr lang="en-US" altLang="ko-KR" sz="1400" b="0" dirty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79433"/>
                </a:solidFill>
              </a:rPr>
              <a:t>03. </a:t>
            </a:r>
            <a:r>
              <a:rPr lang="ko-KR" altLang="en-US" dirty="0" err="1"/>
              <a:t>파이썬</a:t>
            </a:r>
            <a:r>
              <a:rPr lang="ko-KR" altLang="en-US" dirty="0"/>
              <a:t> 개발 환경과 설치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03" y="1255542"/>
            <a:ext cx="1550268" cy="400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91254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79433"/>
                </a:solidFill>
              </a:rPr>
              <a:t>03. </a:t>
            </a:r>
            <a:r>
              <a:rPr lang="ko-KR" altLang="en-US" dirty="0" err="1"/>
              <a:t>파이썬</a:t>
            </a:r>
            <a:r>
              <a:rPr lang="ko-KR" altLang="en-US" dirty="0"/>
              <a:t> 개발 환경과 설치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76064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ko-KR" altLang="en-US" sz="2000" dirty="0" err="1"/>
              <a:t>파이썬</a:t>
            </a:r>
            <a:r>
              <a:rPr lang="ko-KR" altLang="en-US" sz="2000" dirty="0"/>
              <a:t> 코드 편집기 설치</a:t>
            </a:r>
            <a:r>
              <a:rPr lang="en-US" altLang="ko-KR" sz="2000" dirty="0"/>
              <a:t>: Atom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+mj-lt"/>
              <a:buAutoNum type="arabicPeriod" startAt="5"/>
            </a:pPr>
            <a:r>
              <a:rPr lang="en-US" altLang="ko-KR" sz="1400" b="0" dirty="0"/>
              <a:t>Atom</a:t>
            </a:r>
            <a:r>
              <a:rPr lang="ko-KR" altLang="en-US" sz="1400" b="0" dirty="0"/>
              <a:t>에서 </a:t>
            </a:r>
            <a:r>
              <a:rPr lang="ko-KR" altLang="en-US" sz="1400" b="0" dirty="0" err="1"/>
              <a:t>파이썬을</a:t>
            </a:r>
            <a:r>
              <a:rPr lang="ko-KR" altLang="en-US" sz="1400" b="0" dirty="0"/>
              <a:t> 원활하게 사용하기 위해 두 가지 패키지를 설치하는데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먼저 </a:t>
            </a:r>
            <a:r>
              <a:rPr lang="en-US" altLang="ko-KR" sz="1400" b="0" dirty="0"/>
              <a:t>Atom</a:t>
            </a:r>
            <a:r>
              <a:rPr lang="ko-KR" altLang="en-US" sz="1400" b="0" dirty="0"/>
              <a:t>을 실행하고 메뉴 바에서 </a:t>
            </a:r>
            <a:r>
              <a:rPr lang="en-US" altLang="ko-KR" sz="1400" b="0" dirty="0"/>
              <a:t>[File]-[Settings]</a:t>
            </a:r>
            <a:r>
              <a:rPr lang="ko-KR" altLang="en-US" sz="1400" b="0" dirty="0"/>
              <a:t>를 선택한다</a:t>
            </a:r>
            <a:r>
              <a:rPr lang="en-US" altLang="ko-KR" sz="1400" b="0" dirty="0"/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5820" y="5517232"/>
            <a:ext cx="5328593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1100" b="1" dirty="0">
                <a:solidFill>
                  <a:schemeClr val="accent1"/>
                </a:solidFill>
              </a:rPr>
              <a:t>[ </a:t>
            </a:r>
            <a:r>
              <a:rPr lang="en-US" altLang="ko-KR" sz="1100" b="1" dirty="0" err="1">
                <a:solidFill>
                  <a:schemeClr val="accent1"/>
                </a:solidFill>
              </a:rPr>
              <a:t>Git</a:t>
            </a:r>
            <a:r>
              <a:rPr lang="en-US" altLang="ko-KR" sz="1100" b="1" dirty="0">
                <a:solidFill>
                  <a:schemeClr val="accent1"/>
                </a:solidFill>
              </a:rPr>
              <a:t> </a:t>
            </a:r>
            <a:r>
              <a:rPr lang="ko-KR" altLang="en-US" sz="1100" b="1" dirty="0">
                <a:solidFill>
                  <a:schemeClr val="accent1"/>
                </a:solidFill>
              </a:rPr>
              <a:t>다운로드 페이지 </a:t>
            </a:r>
            <a:r>
              <a:rPr lang="en-US" altLang="ko-KR" sz="1100" b="1" dirty="0">
                <a:solidFill>
                  <a:schemeClr val="accent1"/>
                </a:solidFill>
              </a:rPr>
              <a:t>]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20" y="2708920"/>
            <a:ext cx="4781550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5338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79433"/>
                </a:solidFill>
              </a:rPr>
              <a:t>03. </a:t>
            </a:r>
            <a:r>
              <a:rPr lang="ko-KR" altLang="en-US" dirty="0" err="1"/>
              <a:t>파이썬</a:t>
            </a:r>
            <a:r>
              <a:rPr lang="ko-KR" altLang="en-US" dirty="0"/>
              <a:t> 개발 환경과 설치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76064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ko-KR" altLang="en-US" sz="2000" dirty="0" err="1"/>
              <a:t>파이썬</a:t>
            </a:r>
            <a:r>
              <a:rPr lang="ko-KR" altLang="en-US" sz="2000" dirty="0"/>
              <a:t> 코드 편집기 설치</a:t>
            </a:r>
            <a:r>
              <a:rPr lang="en-US" altLang="ko-KR" sz="2000" dirty="0"/>
              <a:t>: Atom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+mj-lt"/>
              <a:buAutoNum type="arabicPeriod" startAt="6"/>
            </a:pPr>
            <a:r>
              <a:rPr lang="en-US" altLang="ko-KR" sz="1400" b="0" dirty="0"/>
              <a:t>[Install] </a:t>
            </a:r>
            <a:r>
              <a:rPr lang="ko-KR" altLang="en-US" sz="1400" b="0" dirty="0"/>
              <a:t>메뉴를 클릭하고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검색 창에 다음 두 가지 패키지를 검색하여 설치한다</a:t>
            </a:r>
            <a:endParaRPr lang="en-US" altLang="ko-KR" sz="1400" b="0" dirty="0"/>
          </a:p>
        </p:txBody>
      </p:sp>
      <p:sp>
        <p:nvSpPr>
          <p:cNvPr id="8" name="TextBox 7"/>
          <p:cNvSpPr txBox="1"/>
          <p:nvPr/>
        </p:nvSpPr>
        <p:spPr>
          <a:xfrm>
            <a:off x="907285" y="5877272"/>
            <a:ext cx="5328593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1100" b="1" dirty="0">
                <a:solidFill>
                  <a:schemeClr val="accent1"/>
                </a:solidFill>
              </a:rPr>
              <a:t>[ </a:t>
            </a:r>
            <a:r>
              <a:rPr lang="ko-KR" altLang="en-US" sz="1100" b="1" dirty="0">
                <a:solidFill>
                  <a:schemeClr val="accent1"/>
                </a:solidFill>
              </a:rPr>
              <a:t>패키지 설치</a:t>
            </a:r>
            <a:r>
              <a:rPr lang="en-US" altLang="ko-KR" sz="1100" b="1" dirty="0">
                <a:solidFill>
                  <a:schemeClr val="accent1"/>
                </a:solidFill>
              </a:rPr>
              <a:t>: autocomplete-python, script ]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00" y="2405187"/>
            <a:ext cx="7200000" cy="901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943053" y="3537011"/>
            <a:ext cx="7931324" cy="2220607"/>
            <a:chOff x="714550" y="3429000"/>
            <a:chExt cx="7931324" cy="2220607"/>
          </a:xfrm>
        </p:grpSpPr>
        <p:pic>
          <p:nvPicPr>
            <p:cNvPr id="2048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550" y="3429000"/>
              <a:ext cx="3929858" cy="22206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48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16" y="3429001"/>
              <a:ext cx="3929858" cy="1728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28491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79433"/>
                </a:solidFill>
              </a:rPr>
              <a:t>03. </a:t>
            </a:r>
            <a:r>
              <a:rPr lang="ko-KR" altLang="en-US" dirty="0" err="1"/>
              <a:t>파이썬</a:t>
            </a:r>
            <a:r>
              <a:rPr lang="ko-KR" altLang="en-US" dirty="0"/>
              <a:t> 개발 환경과 설치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76064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ko-KR" altLang="en-US" sz="2000" dirty="0" err="1"/>
              <a:t>파이썬</a:t>
            </a:r>
            <a:r>
              <a:rPr lang="ko-KR" altLang="en-US" sz="2000" dirty="0"/>
              <a:t> 코드 편집기 설치</a:t>
            </a:r>
            <a:r>
              <a:rPr lang="en-US" altLang="ko-KR" sz="2000" dirty="0"/>
              <a:t>: Atom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8136904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+mj-lt"/>
              <a:buAutoNum type="arabicPeriod" startAt="7"/>
            </a:pPr>
            <a:r>
              <a:rPr lang="ko-KR" altLang="en-US" sz="1400" b="0" dirty="0"/>
              <a:t>두 가지 패키지를 설치한 후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메뉴 바에서 </a:t>
            </a:r>
            <a:r>
              <a:rPr lang="en-US" altLang="ko-KR" sz="1400" b="0" dirty="0"/>
              <a:t>[File]-[New File]</a:t>
            </a:r>
            <a:r>
              <a:rPr lang="ko-KR" altLang="en-US" sz="1400" b="0" dirty="0"/>
              <a:t>을 선택하여 </a:t>
            </a:r>
            <a:r>
              <a:rPr lang="ko-KR" altLang="en-US" sz="1400" b="0" dirty="0" err="1"/>
              <a:t>파이썬</a:t>
            </a:r>
            <a:r>
              <a:rPr lang="ko-KR" altLang="en-US" sz="1400" b="0" dirty="0"/>
              <a:t> 파일을 생성한다</a:t>
            </a:r>
            <a:r>
              <a:rPr lang="en-US" altLang="ko-KR" sz="1400" b="0" dirty="0"/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5820" y="4581128"/>
            <a:ext cx="5328593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1100" b="1" dirty="0">
                <a:solidFill>
                  <a:schemeClr val="accent1"/>
                </a:solidFill>
              </a:rPr>
              <a:t>[ </a:t>
            </a:r>
            <a:r>
              <a:rPr lang="ko-KR" altLang="en-US" sz="1100" b="1" dirty="0">
                <a:solidFill>
                  <a:schemeClr val="accent1"/>
                </a:solidFill>
              </a:rPr>
              <a:t>새로운 </a:t>
            </a:r>
            <a:r>
              <a:rPr lang="ko-KR" altLang="en-US" sz="1100" b="1" dirty="0" err="1">
                <a:solidFill>
                  <a:schemeClr val="accent1"/>
                </a:solidFill>
              </a:rPr>
              <a:t>파이썬</a:t>
            </a:r>
            <a:r>
              <a:rPr lang="ko-KR" altLang="en-US" sz="1100" b="1" dirty="0">
                <a:solidFill>
                  <a:schemeClr val="accent1"/>
                </a:solidFill>
              </a:rPr>
              <a:t> 파일 생성 </a:t>
            </a:r>
            <a:r>
              <a:rPr lang="en-US" altLang="ko-KR" sz="1100" b="1" dirty="0">
                <a:solidFill>
                  <a:schemeClr val="accent1"/>
                </a:solidFill>
              </a:rPr>
              <a:t>]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20" y="2398589"/>
            <a:ext cx="4800600" cy="20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509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20" y="2398589"/>
            <a:ext cx="5252364" cy="3782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79433"/>
                </a:solidFill>
              </a:rPr>
              <a:t>03. </a:t>
            </a:r>
            <a:r>
              <a:rPr lang="ko-KR" altLang="en-US" dirty="0" err="1"/>
              <a:t>파이썬</a:t>
            </a:r>
            <a:r>
              <a:rPr lang="ko-KR" altLang="en-US" dirty="0"/>
              <a:t> 개발 환경과 설치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76064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ko-KR" altLang="en-US" sz="2000" dirty="0" err="1"/>
              <a:t>파이썬</a:t>
            </a:r>
            <a:r>
              <a:rPr lang="ko-KR" altLang="en-US" sz="2000" dirty="0"/>
              <a:t> 코드 편집기 설치</a:t>
            </a:r>
            <a:r>
              <a:rPr lang="en-US" altLang="ko-KR" sz="2000" dirty="0"/>
              <a:t>: Atom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8136904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+mj-lt"/>
              <a:buAutoNum type="arabicPeriod" startAt="8"/>
            </a:pPr>
            <a:r>
              <a:rPr lang="ko-KR" altLang="en-US" sz="1400" b="0" dirty="0"/>
              <a:t>오른쪽 하단에서 사용 언어를 ‘</a:t>
            </a:r>
            <a:r>
              <a:rPr lang="en-US" altLang="ko-KR" sz="1400" b="0" dirty="0"/>
              <a:t>Python’</a:t>
            </a:r>
            <a:r>
              <a:rPr lang="ko-KR" altLang="en-US" sz="1400" b="0" dirty="0"/>
              <a:t>으로 변경하고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다음과 같은 간단한 코드를 작성한다</a:t>
            </a:r>
            <a:r>
              <a:rPr lang="en-US" altLang="ko-KR" sz="1400" b="0" dirty="0"/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5820" y="6237312"/>
            <a:ext cx="5328593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1100" b="1" dirty="0">
                <a:solidFill>
                  <a:schemeClr val="accent1"/>
                </a:solidFill>
              </a:rPr>
              <a:t>[ ‘Python’</a:t>
            </a:r>
            <a:r>
              <a:rPr lang="ko-KR" altLang="en-US" sz="1100" b="1" dirty="0">
                <a:solidFill>
                  <a:schemeClr val="accent1"/>
                </a:solidFill>
              </a:rPr>
              <a:t>으로 언어 변경하고</a:t>
            </a:r>
            <a:r>
              <a:rPr lang="en-US" altLang="ko-KR" sz="1100" b="1" dirty="0">
                <a:solidFill>
                  <a:schemeClr val="accent1"/>
                </a:solidFill>
              </a:rPr>
              <a:t>, </a:t>
            </a:r>
            <a:r>
              <a:rPr lang="ko-KR" altLang="en-US" sz="1100" b="1" dirty="0">
                <a:solidFill>
                  <a:schemeClr val="accent1"/>
                </a:solidFill>
              </a:rPr>
              <a:t>코드 작성 </a:t>
            </a:r>
            <a:r>
              <a:rPr lang="en-US" altLang="ko-KR" sz="1100" b="1" dirty="0">
                <a:solidFill>
                  <a:schemeClr val="accent1"/>
                </a:solidFill>
              </a:rPr>
              <a:t>]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6276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79433"/>
                </a:solidFill>
              </a:rPr>
              <a:t>03. </a:t>
            </a:r>
            <a:r>
              <a:rPr lang="ko-KR" altLang="en-US" dirty="0" err="1"/>
              <a:t>파이썬</a:t>
            </a:r>
            <a:r>
              <a:rPr lang="ko-KR" altLang="en-US" dirty="0"/>
              <a:t> 개발 환경과 설치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76064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ko-KR" altLang="en-US" sz="2000" dirty="0" err="1"/>
              <a:t>파이썬</a:t>
            </a:r>
            <a:r>
              <a:rPr lang="ko-KR" altLang="en-US" sz="2000" dirty="0"/>
              <a:t> 코드 편집기 설치</a:t>
            </a:r>
            <a:r>
              <a:rPr lang="en-US" altLang="ko-KR" sz="2000" dirty="0"/>
              <a:t>: Atom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8136904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+mj-lt"/>
              <a:buAutoNum type="arabicPeriod" startAt="9"/>
            </a:pPr>
            <a:r>
              <a:rPr lang="ko-KR" altLang="en-US" sz="1400" b="0" dirty="0" err="1"/>
              <a:t>메뉴바에서</a:t>
            </a:r>
            <a:r>
              <a:rPr lang="ko-KR" altLang="en-US" sz="1400" b="0" dirty="0"/>
              <a:t> </a:t>
            </a:r>
            <a:r>
              <a:rPr lang="en-US" altLang="ko-KR" sz="1400" b="0" dirty="0"/>
              <a:t>[File]-[Save]</a:t>
            </a:r>
            <a:r>
              <a:rPr lang="ko-KR" altLang="en-US" sz="1400" b="0" dirty="0"/>
              <a:t>를 선택한다</a:t>
            </a:r>
            <a:r>
              <a:rPr lang="en-US" altLang="ko-KR" sz="1400" b="0" dirty="0"/>
              <a:t>. ‘</a:t>
            </a:r>
            <a:r>
              <a:rPr lang="ko-KR" altLang="en-US" sz="1400" b="0" dirty="0"/>
              <a:t>파일 이름’을 ‘</a:t>
            </a:r>
            <a:r>
              <a:rPr lang="en-US" altLang="ko-KR" sz="1400" b="0" dirty="0"/>
              <a:t>test.py’</a:t>
            </a:r>
            <a:r>
              <a:rPr lang="ko-KR" altLang="en-US" sz="1400" b="0" dirty="0"/>
              <a:t>로 입력하고 저장한다</a:t>
            </a:r>
            <a:r>
              <a:rPr lang="en-US" altLang="ko-KR" sz="1400" b="0" dirty="0"/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5820" y="4797152"/>
            <a:ext cx="5328593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1100" b="1" dirty="0">
                <a:solidFill>
                  <a:schemeClr val="accent1"/>
                </a:solidFill>
              </a:rPr>
              <a:t>[ </a:t>
            </a:r>
            <a:r>
              <a:rPr lang="ko-KR" altLang="en-US" sz="1100" b="1" dirty="0">
                <a:solidFill>
                  <a:schemeClr val="accent1"/>
                </a:solidFill>
              </a:rPr>
              <a:t>파일 저장 </a:t>
            </a:r>
            <a:r>
              <a:rPr lang="en-US" altLang="ko-KR" sz="1100" b="1" dirty="0">
                <a:solidFill>
                  <a:schemeClr val="accent1"/>
                </a:solidFill>
              </a:rPr>
              <a:t>]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2420888"/>
            <a:ext cx="6480000" cy="233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0441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79433"/>
                </a:solidFill>
              </a:rPr>
              <a:t>03. </a:t>
            </a:r>
            <a:r>
              <a:rPr lang="ko-KR" altLang="en-US" dirty="0" err="1"/>
              <a:t>파이썬</a:t>
            </a:r>
            <a:r>
              <a:rPr lang="ko-KR" altLang="en-US" dirty="0"/>
              <a:t> 개발 환경과 설치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76064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ko-KR" altLang="en-US" sz="2000" dirty="0" err="1"/>
              <a:t>파이썬</a:t>
            </a:r>
            <a:r>
              <a:rPr lang="ko-KR" altLang="en-US" sz="2000" dirty="0"/>
              <a:t> 코드 편집기 설치</a:t>
            </a:r>
            <a:r>
              <a:rPr lang="en-US" altLang="ko-KR" sz="2000" dirty="0"/>
              <a:t>: Atom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8136904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+mj-lt"/>
              <a:buAutoNum type="arabicPeriod" startAt="10"/>
            </a:pPr>
            <a:r>
              <a:rPr lang="en-US" altLang="ko-KR" sz="1400" b="0" dirty="0" err="1"/>
              <a:t>cmd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창에서 파일을 저장한 위치로 이동한 후</a:t>
            </a:r>
            <a:r>
              <a:rPr lang="en-US" altLang="ko-KR" sz="1400" b="0" dirty="0"/>
              <a:t>, ‘python test.py’</a:t>
            </a:r>
            <a:r>
              <a:rPr lang="ko-KR" altLang="en-US" sz="1400" b="0" dirty="0"/>
              <a:t>를 입력하여 코드를 실행한다</a:t>
            </a:r>
            <a:r>
              <a:rPr lang="en-US" altLang="ko-KR" sz="1400" b="0" dirty="0"/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9592" y="3933056"/>
            <a:ext cx="5328593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1100" b="1" dirty="0">
                <a:solidFill>
                  <a:schemeClr val="accent1"/>
                </a:solidFill>
              </a:rPr>
              <a:t>[ </a:t>
            </a:r>
            <a:r>
              <a:rPr lang="ko-KR" altLang="en-US" sz="1100" b="1" dirty="0">
                <a:solidFill>
                  <a:schemeClr val="accent1"/>
                </a:solidFill>
              </a:rPr>
              <a:t>저장한 ‘</a:t>
            </a:r>
            <a:r>
              <a:rPr lang="en-US" altLang="ko-KR" sz="1100" b="1" dirty="0">
                <a:solidFill>
                  <a:schemeClr val="accent1"/>
                </a:solidFill>
              </a:rPr>
              <a:t>test.py’ </a:t>
            </a:r>
            <a:r>
              <a:rPr lang="ko-KR" altLang="en-US" sz="1100" b="1" dirty="0">
                <a:solidFill>
                  <a:schemeClr val="accent1"/>
                </a:solidFill>
              </a:rPr>
              <a:t>코드 실행 </a:t>
            </a:r>
            <a:r>
              <a:rPr lang="en-US" altLang="ko-KR" sz="1100" b="1" dirty="0">
                <a:solidFill>
                  <a:schemeClr val="accent1"/>
                </a:solidFill>
              </a:rPr>
              <a:t>]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20" y="2420888"/>
            <a:ext cx="3448050" cy="139065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5823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79433"/>
                </a:solidFill>
              </a:rPr>
              <a:t>03. </a:t>
            </a:r>
            <a:r>
              <a:rPr lang="ko-KR" altLang="en-US" dirty="0" err="1"/>
              <a:t>파이썬</a:t>
            </a:r>
            <a:r>
              <a:rPr lang="ko-KR" altLang="en-US" dirty="0"/>
              <a:t> 개발 환경과 설치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04056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ko-KR" altLang="en-US" sz="2000" dirty="0" err="1"/>
              <a:t>파이썬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셸에서</a:t>
            </a:r>
            <a:r>
              <a:rPr lang="ko-KR" altLang="en-US" sz="2000" dirty="0"/>
              <a:t> 코드 작성</a:t>
            </a:r>
            <a:endParaRPr lang="en-US" altLang="ko-KR" sz="2000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8136904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 err="1"/>
              <a:t>파이썬</a:t>
            </a:r>
            <a:r>
              <a:rPr lang="ko-KR" altLang="en-US" sz="1400" b="0" dirty="0"/>
              <a:t> </a:t>
            </a:r>
            <a:r>
              <a:rPr lang="ko-KR" altLang="en-US" sz="1400" b="0" dirty="0" err="1"/>
              <a:t>셸은</a:t>
            </a:r>
            <a:r>
              <a:rPr lang="ko-KR" altLang="en-US" sz="1400" b="0" dirty="0"/>
              <a:t> </a:t>
            </a:r>
            <a:r>
              <a:rPr lang="ko-KR" altLang="en-US" sz="1400" b="0" dirty="0" err="1"/>
              <a:t>파이썬을</a:t>
            </a:r>
            <a:r>
              <a:rPr lang="ko-KR" altLang="en-US" sz="1400" b="0" dirty="0"/>
              <a:t> 사용하기 위한 가장 기초적인 환경으로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앞에서 언급한 것처럼 </a:t>
            </a:r>
            <a:r>
              <a:rPr lang="en-US" altLang="ko-KR" sz="1400" b="0" dirty="0" err="1"/>
              <a:t>cmd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창에서 ‘</a:t>
            </a:r>
            <a:r>
              <a:rPr lang="en-US" altLang="ko-KR" sz="1400" b="0" dirty="0"/>
              <a:t>python’</a:t>
            </a:r>
            <a:r>
              <a:rPr lang="ko-KR" altLang="en-US" sz="1400" b="0" dirty="0"/>
              <a:t>이라는 명령어를 입력하면 실행된다</a:t>
            </a:r>
            <a:r>
              <a:rPr lang="en-US" altLang="ko-KR" sz="1400" b="0" dirty="0"/>
              <a:t>.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00" y="2662854"/>
            <a:ext cx="7200000" cy="1126186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8720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79433"/>
                </a:solidFill>
              </a:rPr>
              <a:t>01. </a:t>
            </a:r>
            <a:r>
              <a:rPr lang="ko-KR" altLang="en-US" dirty="0"/>
              <a:t>프로그래밍 언어의 이해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04056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ko-KR" altLang="en-US" sz="2000" dirty="0"/>
              <a:t>프로그래밍 언어의 개념</a:t>
            </a:r>
            <a:endParaRPr lang="en-US" altLang="ko-KR" sz="2000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dirty="0"/>
              <a:t>프로그래밍 언어</a:t>
            </a:r>
            <a:r>
              <a:rPr lang="en-US" altLang="ko-KR" sz="1400" dirty="0"/>
              <a:t>(programming language)</a:t>
            </a:r>
            <a:r>
              <a:rPr lang="en-US" altLang="ko-KR" sz="1400" b="0" dirty="0"/>
              <a:t> :</a:t>
            </a:r>
            <a:r>
              <a:rPr lang="ko-KR" altLang="en-US" sz="1400" b="0" dirty="0"/>
              <a:t> ‘인간이 원하는 것을 컴퓨터로 실행시키기 위해 사용하는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컴퓨터가 이해할 수 있는 언어’이다</a:t>
            </a:r>
            <a:r>
              <a:rPr lang="en-US" altLang="ko-KR" sz="1400" b="0" dirty="0"/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2852936"/>
            <a:ext cx="6574643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71599" y="5877272"/>
            <a:ext cx="6574643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1100" b="1" dirty="0">
                <a:solidFill>
                  <a:schemeClr val="accent1"/>
                </a:solidFill>
              </a:rPr>
              <a:t>[ </a:t>
            </a:r>
            <a:r>
              <a:rPr lang="ko-KR" altLang="en-US" sz="1100" b="1" dirty="0" err="1">
                <a:solidFill>
                  <a:schemeClr val="accent1"/>
                </a:solidFill>
              </a:rPr>
              <a:t>알파고와</a:t>
            </a:r>
            <a:r>
              <a:rPr lang="ko-KR" altLang="en-US" sz="1100" b="1" dirty="0">
                <a:solidFill>
                  <a:schemeClr val="accent1"/>
                </a:solidFill>
              </a:rPr>
              <a:t> </a:t>
            </a:r>
            <a:r>
              <a:rPr lang="ko-KR" altLang="en-US" sz="1100" b="1" dirty="0" err="1">
                <a:solidFill>
                  <a:schemeClr val="accent1"/>
                </a:solidFill>
              </a:rPr>
              <a:t>이세돌의</a:t>
            </a:r>
            <a:r>
              <a:rPr lang="ko-KR" altLang="en-US" sz="1100" b="1" dirty="0">
                <a:solidFill>
                  <a:schemeClr val="accent1"/>
                </a:solidFill>
              </a:rPr>
              <a:t> 바둑 대결</a:t>
            </a:r>
            <a:r>
              <a:rPr lang="en-US" altLang="ko-KR" sz="1100" b="1" dirty="0">
                <a:solidFill>
                  <a:schemeClr val="accent1"/>
                </a:solidFill>
              </a:rPr>
              <a:t>(</a:t>
            </a:r>
            <a:r>
              <a:rPr lang="ko-KR" altLang="en-US" sz="1100" b="1" dirty="0">
                <a:solidFill>
                  <a:schemeClr val="accent1"/>
                </a:solidFill>
              </a:rPr>
              <a:t>출처</a:t>
            </a:r>
            <a:r>
              <a:rPr lang="en-US" altLang="ko-KR" sz="1100" b="1" dirty="0">
                <a:solidFill>
                  <a:schemeClr val="accent1"/>
                </a:solidFill>
              </a:rPr>
              <a:t>: Becoming Human) ]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2785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35882" y="1778052"/>
            <a:ext cx="8068566" cy="1578940"/>
          </a:xfrm>
          <a:prstGeom prst="rect">
            <a:avLst/>
          </a:prstGeom>
          <a:solidFill>
            <a:srgbClr val="EB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16830" y="1333456"/>
            <a:ext cx="6071394" cy="444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2267744" y="1196752"/>
            <a:ext cx="6552728" cy="581300"/>
          </a:xfrm>
        </p:spPr>
        <p:txBody>
          <a:bodyPr/>
          <a:lstStyle/>
          <a:p>
            <a:pPr marL="0" indent="0">
              <a:buClr>
                <a:srgbClr val="DA6EAB"/>
              </a:buClr>
              <a:buNone/>
            </a:pPr>
            <a:r>
              <a:rPr lang="ko-KR" altLang="en-US" sz="2000" dirty="0" err="1"/>
              <a:t>파이썬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셸</a:t>
            </a:r>
            <a:endParaRPr lang="ko-KR" altLang="en-US" sz="2000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700439" y="1994076"/>
            <a:ext cx="7615977" cy="121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200" b="0" dirty="0"/>
              <a:t>일반적으로 프로그래밍 또는 컴퓨터 환경에서 ‘</a:t>
            </a:r>
            <a:r>
              <a:rPr lang="ko-KR" altLang="en-US" sz="1200" b="0" dirty="0" err="1"/>
              <a:t>셸</a:t>
            </a:r>
            <a:r>
              <a:rPr lang="en-US" altLang="ko-KR" sz="1200" b="0" dirty="0"/>
              <a:t>(shell)’</a:t>
            </a:r>
            <a:r>
              <a:rPr lang="ko-KR" altLang="en-US" sz="1200" b="0" dirty="0"/>
              <a:t>이라고 하면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인터프리터에 입력할 수 있는 인터페이스</a:t>
            </a:r>
            <a:r>
              <a:rPr lang="en-US" altLang="ko-KR" sz="1200" b="0" dirty="0"/>
              <a:t>(interface)</a:t>
            </a:r>
            <a:r>
              <a:rPr lang="ko-KR" altLang="en-US" sz="1200" b="0" dirty="0"/>
              <a:t>라고 생각하면 된다</a:t>
            </a:r>
            <a:r>
              <a:rPr lang="en-US" altLang="ko-KR" sz="1200" b="0" dirty="0"/>
              <a:t>. </a:t>
            </a:r>
            <a:r>
              <a:rPr lang="ko-KR" altLang="en-US" sz="1200" b="0" dirty="0"/>
              <a:t>즉</a:t>
            </a:r>
            <a:r>
              <a:rPr lang="en-US" altLang="ko-KR" sz="1200" b="0" dirty="0"/>
              <a:t>, </a:t>
            </a:r>
            <a:r>
              <a:rPr lang="ko-KR" altLang="en-US" sz="1200" b="0" dirty="0" err="1"/>
              <a:t>파이썬</a:t>
            </a:r>
            <a:r>
              <a:rPr lang="ko-KR" altLang="en-US" sz="1200" b="0" dirty="0"/>
              <a:t> </a:t>
            </a:r>
            <a:r>
              <a:rPr lang="ko-KR" altLang="en-US" sz="1200" b="0" dirty="0" err="1"/>
              <a:t>셸은</a:t>
            </a:r>
            <a:r>
              <a:rPr lang="ko-KR" altLang="en-US" sz="1200" b="0" dirty="0"/>
              <a:t> </a:t>
            </a:r>
            <a:r>
              <a:rPr lang="ko-KR" altLang="en-US" sz="1200" b="0" dirty="0" err="1"/>
              <a:t>파이썬</a:t>
            </a:r>
            <a:r>
              <a:rPr lang="ko-KR" altLang="en-US" sz="1200" b="0" dirty="0"/>
              <a:t> 인터프리터에 명령어를 입력할 수 있는 환경을 말한다</a:t>
            </a:r>
            <a:r>
              <a:rPr lang="en-US" altLang="ko-KR" sz="1200" b="0" dirty="0"/>
              <a:t>. </a:t>
            </a:r>
            <a:r>
              <a:rPr lang="ko-KR" altLang="en-US" sz="1200" b="0" dirty="0"/>
              <a:t>참고로</a:t>
            </a:r>
            <a:r>
              <a:rPr lang="en-US" altLang="ko-KR" sz="1200" b="0" dirty="0"/>
              <a:t>, </a:t>
            </a:r>
            <a:r>
              <a:rPr lang="ko-KR" altLang="en-US" sz="1200" b="0" dirty="0" err="1"/>
              <a:t>리눅스</a:t>
            </a:r>
            <a:r>
              <a:rPr lang="ko-KR" altLang="en-US" sz="1200" b="0" dirty="0"/>
              <a:t> 계열에서 ‘</a:t>
            </a:r>
            <a:r>
              <a:rPr lang="ko-KR" altLang="en-US" sz="1200" b="0" dirty="0" err="1"/>
              <a:t>셸</a:t>
            </a:r>
            <a:r>
              <a:rPr lang="ko-KR" altLang="en-US" sz="1200" b="0" dirty="0"/>
              <a:t>’은 </a:t>
            </a:r>
            <a:r>
              <a:rPr lang="ko-KR" altLang="en-US" sz="1200" b="0" dirty="0" err="1"/>
              <a:t>리눅스</a:t>
            </a:r>
            <a:r>
              <a:rPr lang="ko-KR" altLang="en-US" sz="1200" b="0" dirty="0"/>
              <a:t> </a:t>
            </a:r>
            <a:r>
              <a:rPr lang="ko-KR" altLang="en-US" sz="1200" b="0" dirty="0" err="1"/>
              <a:t>커널</a:t>
            </a:r>
            <a:r>
              <a:rPr lang="en-US" altLang="ko-KR" sz="1200" b="0" dirty="0"/>
              <a:t>(Linux kernel)</a:t>
            </a:r>
            <a:r>
              <a:rPr lang="ko-KR" altLang="en-US" sz="1200" b="0" dirty="0"/>
              <a:t>에 명령을 입력할 수 있는 환경을 말한다</a:t>
            </a:r>
            <a:r>
              <a:rPr lang="en-US" altLang="ko-KR" sz="1200" b="0" dirty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79433"/>
                </a:solidFill>
              </a:rPr>
              <a:t>03. </a:t>
            </a:r>
            <a:r>
              <a:rPr lang="ko-KR" altLang="en-US" dirty="0" err="1"/>
              <a:t>파이썬</a:t>
            </a:r>
            <a:r>
              <a:rPr lang="ko-KR" altLang="en-US" dirty="0"/>
              <a:t> 개발 환경과 설치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03" y="1255542"/>
            <a:ext cx="1550268" cy="400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51739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79433"/>
                </a:solidFill>
              </a:rPr>
              <a:t>03. </a:t>
            </a:r>
            <a:r>
              <a:rPr lang="ko-KR" altLang="en-US" dirty="0" err="1"/>
              <a:t>파이썬</a:t>
            </a:r>
            <a:r>
              <a:rPr lang="ko-KR" altLang="en-US" dirty="0"/>
              <a:t> 개발 환경과 설치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76064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ko-KR" altLang="en-US" sz="2000" dirty="0" err="1"/>
              <a:t>파이썬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셸에서</a:t>
            </a:r>
            <a:r>
              <a:rPr lang="ko-KR" altLang="en-US" sz="2000" dirty="0"/>
              <a:t> 코드 작성</a:t>
            </a:r>
            <a:endParaRPr lang="en-US" altLang="ko-KR" sz="2000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8136904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 err="1"/>
              <a:t>파이썬</a:t>
            </a:r>
            <a:r>
              <a:rPr lang="ko-KR" altLang="en-US" sz="1400" b="0" dirty="0"/>
              <a:t> </a:t>
            </a:r>
            <a:r>
              <a:rPr lang="ko-KR" altLang="en-US" sz="1400" b="0" dirty="0" err="1"/>
              <a:t>셸이</a:t>
            </a:r>
            <a:r>
              <a:rPr lang="ko-KR" altLang="en-US" sz="1400" b="0" dirty="0"/>
              <a:t> 실행되면 현재 인터프리터에 대한 간단한 설명과 함께 </a:t>
            </a:r>
            <a:r>
              <a:rPr lang="ko-KR" altLang="en-US" sz="1400" dirty="0"/>
              <a:t>‘</a:t>
            </a:r>
            <a:r>
              <a:rPr lang="en-US" altLang="ko-KR" sz="1400" dirty="0"/>
              <a:t>&gt;&gt;&gt;’</a:t>
            </a:r>
            <a:r>
              <a:rPr lang="ko-KR" altLang="en-US" sz="1400" b="0" dirty="0"/>
              <a:t>라는 입력 커맨드가 화면에 나타나는데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여기에 다음과 같이 입력한다</a:t>
            </a:r>
            <a:r>
              <a:rPr lang="en-US" altLang="ko-KR" sz="1400" b="0" dirty="0"/>
              <a:t>.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971600" y="2668519"/>
            <a:ext cx="7200000" cy="3485787"/>
            <a:chOff x="971600" y="2668519"/>
            <a:chExt cx="7200000" cy="3485787"/>
          </a:xfrm>
        </p:grpSpPr>
        <p:pic>
          <p:nvPicPr>
            <p:cNvPr id="276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2668519"/>
              <a:ext cx="7200000" cy="1131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6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3645024"/>
              <a:ext cx="7200000" cy="2509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5017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79433"/>
                </a:solidFill>
              </a:rPr>
              <a:t>03. </a:t>
            </a:r>
            <a:r>
              <a:rPr lang="ko-KR" altLang="en-US" dirty="0" err="1"/>
              <a:t>파이썬</a:t>
            </a:r>
            <a:r>
              <a:rPr lang="ko-KR" altLang="en-US" dirty="0"/>
              <a:t> 개발 환경과 설치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76064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ko-KR" altLang="en-US" sz="2000" dirty="0" err="1"/>
              <a:t>파이썬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셸에서</a:t>
            </a:r>
            <a:r>
              <a:rPr lang="ko-KR" altLang="en-US" sz="2000" dirty="0"/>
              <a:t> 코드 작성</a:t>
            </a:r>
            <a:endParaRPr lang="en-US" altLang="ko-KR" sz="2000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4076700" cy="239077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14500" y="4437112"/>
            <a:ext cx="5328593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1100" b="1" dirty="0">
                <a:solidFill>
                  <a:schemeClr val="accent1"/>
                </a:solidFill>
              </a:rPr>
              <a:t>[ </a:t>
            </a:r>
            <a:r>
              <a:rPr lang="ko-KR" altLang="en-US" sz="1100" b="1" dirty="0" err="1">
                <a:solidFill>
                  <a:schemeClr val="accent1"/>
                </a:solidFill>
              </a:rPr>
              <a:t>파이썬</a:t>
            </a:r>
            <a:r>
              <a:rPr lang="ko-KR" altLang="en-US" sz="1100" b="1" dirty="0">
                <a:solidFill>
                  <a:schemeClr val="accent1"/>
                </a:solidFill>
              </a:rPr>
              <a:t> </a:t>
            </a:r>
            <a:r>
              <a:rPr lang="ko-KR" altLang="en-US" sz="1100" b="1" dirty="0" err="1">
                <a:solidFill>
                  <a:schemeClr val="accent1"/>
                </a:solidFill>
              </a:rPr>
              <a:t>셸에서</a:t>
            </a:r>
            <a:r>
              <a:rPr lang="ko-KR" altLang="en-US" sz="1100" b="1" dirty="0">
                <a:solidFill>
                  <a:schemeClr val="accent1"/>
                </a:solidFill>
              </a:rPr>
              <a:t> 코드 작성 후</a:t>
            </a:r>
            <a:r>
              <a:rPr lang="en-US" altLang="ko-KR" sz="1100" b="1" dirty="0">
                <a:solidFill>
                  <a:schemeClr val="accent1"/>
                </a:solidFill>
              </a:rPr>
              <a:t>, </a:t>
            </a:r>
            <a:r>
              <a:rPr lang="ko-KR" altLang="en-US" sz="1100" b="1" dirty="0">
                <a:solidFill>
                  <a:schemeClr val="accent1"/>
                </a:solidFill>
              </a:rPr>
              <a:t>실행 </a:t>
            </a:r>
            <a:r>
              <a:rPr lang="en-US" altLang="ko-KR" sz="1100" b="1" dirty="0">
                <a:solidFill>
                  <a:schemeClr val="accent1"/>
                </a:solidFill>
              </a:rPr>
              <a:t>]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755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00" y="2636912"/>
            <a:ext cx="7200000" cy="2362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79433"/>
                </a:solidFill>
              </a:rPr>
              <a:t>01. </a:t>
            </a:r>
            <a:r>
              <a:rPr lang="ko-KR" altLang="en-US" dirty="0"/>
              <a:t>프로그래밍 언어의 이해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04056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ko-KR" altLang="en-US" sz="2000" dirty="0"/>
              <a:t>프로그래밍 언어의 개념</a:t>
            </a:r>
            <a:endParaRPr lang="en-US" altLang="ko-KR" sz="2000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dirty="0"/>
              <a:t>프로그래밍</a:t>
            </a:r>
            <a:r>
              <a:rPr lang="en-US" altLang="ko-KR" sz="1400" dirty="0"/>
              <a:t>(programming) : </a:t>
            </a:r>
            <a:r>
              <a:rPr lang="ko-KR" altLang="en-US" sz="1400" b="0" dirty="0"/>
              <a:t>프로그래밍 언어를 사용하여 프로그램을 개발하는 것</a:t>
            </a:r>
            <a:endParaRPr lang="en-US" altLang="ko-KR" sz="1400" b="0" dirty="0"/>
          </a:p>
        </p:txBody>
      </p:sp>
      <p:sp>
        <p:nvSpPr>
          <p:cNvPr id="3" name="TextBox 2"/>
          <p:cNvSpPr txBox="1"/>
          <p:nvPr/>
        </p:nvSpPr>
        <p:spPr>
          <a:xfrm>
            <a:off x="899592" y="5276031"/>
            <a:ext cx="6574643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1100" b="1" dirty="0">
                <a:solidFill>
                  <a:schemeClr val="accent1"/>
                </a:solidFill>
              </a:rPr>
              <a:t>[ </a:t>
            </a:r>
            <a:r>
              <a:rPr lang="ko-KR" altLang="en-US" sz="1100" b="1" dirty="0">
                <a:solidFill>
                  <a:schemeClr val="accent1"/>
                </a:solidFill>
              </a:rPr>
              <a:t>프로그래밍 언어의 사용 </a:t>
            </a:r>
            <a:r>
              <a:rPr lang="en-US" altLang="ko-KR" sz="1100" b="1" dirty="0">
                <a:solidFill>
                  <a:schemeClr val="accent1"/>
                </a:solidFill>
              </a:rPr>
              <a:t>]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591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35882" y="1778052"/>
            <a:ext cx="8068566" cy="4819300"/>
          </a:xfrm>
          <a:prstGeom prst="rect">
            <a:avLst/>
          </a:prstGeom>
          <a:solidFill>
            <a:srgbClr val="EB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16830" y="1333456"/>
            <a:ext cx="6071394" cy="444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2267744" y="1196752"/>
            <a:ext cx="4320480" cy="581300"/>
          </a:xfrm>
        </p:spPr>
        <p:txBody>
          <a:bodyPr/>
          <a:lstStyle/>
          <a:p>
            <a:pPr marL="0" indent="0">
              <a:buClr>
                <a:srgbClr val="DA6EAB"/>
              </a:buClr>
              <a:buNone/>
            </a:pPr>
            <a:r>
              <a:rPr lang="ko-KR" altLang="en-US" sz="2000" dirty="0"/>
              <a:t>일상생활 속 프로그래밍의 결과물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79433"/>
                </a:solidFill>
              </a:rPr>
              <a:t>01.</a:t>
            </a:r>
            <a:r>
              <a:rPr lang="en-US" altLang="ko-KR" dirty="0">
                <a:solidFill>
                  <a:srgbClr val="DA6EAB"/>
                </a:solidFill>
              </a:rPr>
              <a:t> </a:t>
            </a:r>
            <a:r>
              <a:rPr lang="ko-KR" altLang="en-US" dirty="0"/>
              <a:t>프로그래밍 언어의 이해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03" y="1255542"/>
            <a:ext cx="1550268" cy="400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060848"/>
            <a:ext cx="4968552" cy="4031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71599" y="6093296"/>
            <a:ext cx="6574643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1000" b="1" dirty="0">
                <a:solidFill>
                  <a:schemeClr val="accent1"/>
                </a:solidFill>
              </a:rPr>
              <a:t>[ </a:t>
            </a:r>
            <a:r>
              <a:rPr lang="ko-KR" altLang="en-US" sz="1000" b="1" dirty="0">
                <a:solidFill>
                  <a:schemeClr val="accent1"/>
                </a:solidFill>
              </a:rPr>
              <a:t>일상생활 속 프로그래밍의 결과물 </a:t>
            </a:r>
            <a:r>
              <a:rPr lang="en-US" altLang="ko-KR" sz="1000" b="1" dirty="0">
                <a:solidFill>
                  <a:schemeClr val="accent1"/>
                </a:solidFill>
              </a:rPr>
              <a:t>]</a:t>
            </a:r>
            <a:endParaRPr lang="ko-KR" altLang="en-US" sz="1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761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79433"/>
                </a:solidFill>
              </a:rPr>
              <a:t>01. </a:t>
            </a:r>
            <a:r>
              <a:rPr lang="ko-KR" altLang="en-US" dirty="0"/>
              <a:t>프로그래밍 언어의 이해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76064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ko-KR" altLang="en-US" sz="2000" dirty="0"/>
              <a:t>프로그래밍 언어를 배우는 이유</a:t>
            </a:r>
            <a:endParaRPr lang="en-US" altLang="ko-KR" sz="2000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/>
              <a:t>하나의 기술이나 학문으로서 프로그래밍 언어를 배우는 것이 아니라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논리적인 사고를 훈련하기 위해 프로그래밍 언어를 배워야 한다</a:t>
            </a:r>
            <a:r>
              <a:rPr lang="en-US" altLang="ko-KR" sz="1400" b="0" dirty="0"/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00" y="2708920"/>
            <a:ext cx="7200000" cy="864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4721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35882" y="1778052"/>
            <a:ext cx="8068566" cy="4819300"/>
          </a:xfrm>
          <a:prstGeom prst="rect">
            <a:avLst/>
          </a:prstGeom>
          <a:solidFill>
            <a:srgbClr val="EB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16830" y="1333456"/>
            <a:ext cx="6071394" cy="444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2267744" y="1196752"/>
            <a:ext cx="4320480" cy="581300"/>
          </a:xfrm>
        </p:spPr>
        <p:txBody>
          <a:bodyPr/>
          <a:lstStyle/>
          <a:p>
            <a:pPr marL="0" indent="0">
              <a:buClr>
                <a:srgbClr val="DA6EAB"/>
              </a:buClr>
              <a:buNone/>
            </a:pPr>
            <a:r>
              <a:rPr lang="ko-KR" altLang="en-US" sz="2000" dirty="0"/>
              <a:t>프로그래밍적 사고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700439" y="1994076"/>
            <a:ext cx="7759993" cy="1434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200" b="0" dirty="0" err="1"/>
              <a:t>점수별로</a:t>
            </a:r>
            <a:r>
              <a:rPr lang="ko-KR" altLang="en-US" sz="1200" b="0" dirty="0"/>
              <a:t> 학점을 매기는 문제를 풀 때 어떤 절차를 걸쳐야 할까</a:t>
            </a:r>
            <a:r>
              <a:rPr lang="en-US" altLang="ko-KR" sz="1200" b="0" dirty="0"/>
              <a:t>? </a:t>
            </a:r>
            <a:r>
              <a:rPr lang="ko-KR" altLang="en-US" sz="1200" b="0" dirty="0"/>
              <a:t>첫 번째로 할 일은 기준을 정하는 것이다</a:t>
            </a:r>
            <a:r>
              <a:rPr lang="en-US" altLang="ko-KR" sz="1200" b="0" dirty="0"/>
              <a:t>. </a:t>
            </a:r>
            <a:r>
              <a:rPr lang="ko-KR" altLang="en-US" sz="1200" b="0" dirty="0"/>
              <a:t>즉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몇 점 이상을 </a:t>
            </a:r>
            <a:r>
              <a:rPr lang="en-US" altLang="ko-KR" sz="1200" b="0" dirty="0"/>
              <a:t>A</a:t>
            </a:r>
            <a:r>
              <a:rPr lang="ko-KR" altLang="en-US" sz="1200" b="0" dirty="0"/>
              <a:t>로 줄 것인지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몇 점 이하를 </a:t>
            </a:r>
            <a:r>
              <a:rPr lang="en-US" altLang="ko-KR" sz="1200" b="0" dirty="0"/>
              <a:t>F</a:t>
            </a:r>
            <a:r>
              <a:rPr lang="ko-KR" altLang="en-US" sz="1200" b="0" dirty="0"/>
              <a:t>로 줄 것인지를 결정한다</a:t>
            </a:r>
            <a:r>
              <a:rPr lang="en-US" altLang="ko-KR" sz="1200" b="0" dirty="0"/>
              <a:t>. </a:t>
            </a:r>
            <a:r>
              <a:rPr lang="ko-KR" altLang="en-US" sz="1200" b="0" dirty="0"/>
              <a:t>다음으로 각 점수를 기준에 따라 차례대로 성적을 매긴다</a:t>
            </a:r>
            <a:r>
              <a:rPr lang="en-US" altLang="ko-KR" sz="1200" b="0" dirty="0"/>
              <a:t>. </a:t>
            </a:r>
            <a:r>
              <a:rPr lang="ko-KR" altLang="en-US" sz="1200" b="0" dirty="0"/>
              <a:t>마지막으로 성적 매기기를 종료하는 시점을 결정하는데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점수가 더는 존재하지 않으면 종료하거나 </a:t>
            </a:r>
            <a:r>
              <a:rPr lang="en-US" altLang="ko-KR" sz="1200" b="0" dirty="0"/>
              <a:t>30</a:t>
            </a:r>
            <a:r>
              <a:rPr lang="ko-KR" altLang="en-US" sz="1200" b="0" dirty="0"/>
              <a:t>개 이상을 하면 종료하거나 등을 결정한다</a:t>
            </a:r>
            <a:r>
              <a:rPr lang="en-US" altLang="ko-KR" sz="1200" b="0" dirty="0"/>
              <a:t>.</a:t>
            </a:r>
            <a:r>
              <a:rPr lang="ko-KR" altLang="en-US" sz="1200" b="0" dirty="0"/>
              <a:t> </a:t>
            </a:r>
            <a:endParaRPr lang="en-US" altLang="ko-KR" sz="1200" b="0" dirty="0"/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200" b="0" dirty="0"/>
              <a:t>이러한 과정이 흔히 말하는 프로그래밍적 사고에서 절차적 프로그래밍 과정이다</a:t>
            </a:r>
            <a:r>
              <a:rPr lang="en-US" altLang="ko-KR" sz="1200" b="0" dirty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79433"/>
                </a:solidFill>
              </a:rPr>
              <a:t>01.</a:t>
            </a:r>
            <a:r>
              <a:rPr lang="en-US" altLang="ko-KR" dirty="0">
                <a:solidFill>
                  <a:srgbClr val="DA6EAB"/>
                </a:solidFill>
              </a:rPr>
              <a:t> </a:t>
            </a:r>
            <a:r>
              <a:rPr lang="ko-KR" altLang="en-US" dirty="0"/>
              <a:t>프로그래밍 언어의 이해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03" y="1255542"/>
            <a:ext cx="1550268" cy="400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755" y="3632606"/>
            <a:ext cx="4791397" cy="2460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153294" y="6165304"/>
            <a:ext cx="1438514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1000" b="1" dirty="0">
                <a:solidFill>
                  <a:schemeClr val="accent1"/>
                </a:solidFill>
                <a:latin typeface="+mn-lt"/>
              </a:rPr>
              <a:t>[ </a:t>
            </a:r>
            <a:r>
              <a:rPr lang="ko-KR" altLang="en-US" sz="1000" b="1" dirty="0" err="1">
                <a:solidFill>
                  <a:schemeClr val="accent1"/>
                </a:solidFill>
                <a:latin typeface="+mn-lt"/>
              </a:rPr>
              <a:t>점수별</a:t>
            </a:r>
            <a:r>
              <a:rPr lang="ko-KR" altLang="en-US" sz="1000" b="1" dirty="0">
                <a:solidFill>
                  <a:schemeClr val="accent1"/>
                </a:solidFill>
                <a:latin typeface="+mn-lt"/>
              </a:rPr>
              <a:t> 학점 계산 </a:t>
            </a:r>
            <a:r>
              <a:rPr lang="en-US" altLang="ko-KR" sz="1000" b="1" dirty="0">
                <a:solidFill>
                  <a:schemeClr val="accent1"/>
                </a:solidFill>
                <a:latin typeface="+mn-lt"/>
              </a:rPr>
              <a:t>]</a:t>
            </a:r>
            <a:endParaRPr lang="ko-KR" altLang="en-US" sz="1000" b="1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31915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소개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3791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10548</TotalTime>
  <Words>1552</Words>
  <Application>Microsoft Office PowerPoint</Application>
  <PresentationFormat>화면 슬라이드 쇼(4:3)</PresentationFormat>
  <Paragraphs>170</Paragraphs>
  <Slides>42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9" baseType="lpstr">
      <vt:lpstr>Adobe Kaiti Std R</vt:lpstr>
      <vt:lpstr>HY견고딕</vt:lpstr>
      <vt:lpstr>맑은 고딕</vt:lpstr>
      <vt:lpstr>Arial</vt:lpstr>
      <vt:lpstr>Verdana</vt:lpstr>
      <vt:lpstr>Wingdings</vt:lpstr>
      <vt:lpstr>Office 테마</vt:lpstr>
      <vt:lpstr>PowerPoint 프레젠테이션</vt:lpstr>
      <vt:lpstr>PowerPoint 프레젠테이션</vt:lpstr>
      <vt:lpstr>PowerPoint 프레젠테이션</vt:lpstr>
      <vt:lpstr>01. 프로그래밍 언어의 이해</vt:lpstr>
      <vt:lpstr>01. 프로그래밍 언어의 이해</vt:lpstr>
      <vt:lpstr>01. 프로그래밍 언어의 이해</vt:lpstr>
      <vt:lpstr>01. 프로그래밍 언어의 이해</vt:lpstr>
      <vt:lpstr>01. 프로그래밍 언어의 이해</vt:lpstr>
      <vt:lpstr>PowerPoint 프레젠테이션</vt:lpstr>
      <vt:lpstr>02. 파이썬 소개</vt:lpstr>
      <vt:lpstr>02. 파이썬 소개</vt:lpstr>
      <vt:lpstr>02. 파이썬 소개</vt:lpstr>
      <vt:lpstr>02. 파이썬 소개</vt:lpstr>
      <vt:lpstr>02. 파이썬 소개</vt:lpstr>
      <vt:lpstr>02. 파이썬 소개</vt:lpstr>
      <vt:lpstr>02. 파이썬 소개</vt:lpstr>
      <vt:lpstr>02. 파이썬 소개</vt:lpstr>
      <vt:lpstr>PowerPoint 프레젠테이션</vt:lpstr>
      <vt:lpstr>03. 파이썬 개발 환경과 설치</vt:lpstr>
      <vt:lpstr>03. 파이썬 개발 환경과 설치</vt:lpstr>
      <vt:lpstr>03. 파이썬 개발 환경과 설치</vt:lpstr>
      <vt:lpstr>03. 파이썬 개발 환경과 설치</vt:lpstr>
      <vt:lpstr>03. 파이썬 개발 환경과 설치</vt:lpstr>
      <vt:lpstr>03. 파이썬 개발 환경과 설치</vt:lpstr>
      <vt:lpstr>03. 파이썬 개발 환경과 설치</vt:lpstr>
      <vt:lpstr>03. 파이썬 개발 환경과 설치</vt:lpstr>
      <vt:lpstr>03. 파이썬 개발 환경과 설치</vt:lpstr>
      <vt:lpstr>03. 파이썬 개발 환경과 설치</vt:lpstr>
      <vt:lpstr>03. 파이썬 개발 환경과 설치</vt:lpstr>
      <vt:lpstr>03. 파이썬 개발 환경과 설치</vt:lpstr>
      <vt:lpstr>03. 파이썬 개발 환경과 설치</vt:lpstr>
      <vt:lpstr>03. 파이썬 개발 환경과 설치</vt:lpstr>
      <vt:lpstr>03. 파이썬 개발 환경과 설치</vt:lpstr>
      <vt:lpstr>03. 파이썬 개발 환경과 설치</vt:lpstr>
      <vt:lpstr>03. 파이썬 개발 환경과 설치</vt:lpstr>
      <vt:lpstr>03. 파이썬 개발 환경과 설치</vt:lpstr>
      <vt:lpstr>03. 파이썬 개발 환경과 설치</vt:lpstr>
      <vt:lpstr>03. 파이썬 개발 환경과 설치</vt:lpstr>
      <vt:lpstr>03. 파이썬 개발 환경과 설치</vt:lpstr>
      <vt:lpstr>03. 파이썬 개발 환경과 설치</vt:lpstr>
      <vt:lpstr>03. 파이썬 개발 환경과 설치</vt:lpstr>
      <vt:lpstr>03. 파이썬 개발 환경과 설치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최성철; 이동훈</dc:creator>
  <cp:lastModifiedBy>Seo Moonseog</cp:lastModifiedBy>
  <cp:revision>764</cp:revision>
  <dcterms:created xsi:type="dcterms:W3CDTF">2012-07-11T10:23:22Z</dcterms:created>
  <dcterms:modified xsi:type="dcterms:W3CDTF">2020-03-12T01:33:43Z</dcterms:modified>
</cp:coreProperties>
</file>